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8229600" cx="14630400"/>
  <p:notesSz cx="8229600" cy="14630400"/>
  <p:embeddedFontLst>
    <p:embeddedFont>
      <p:font typeface="Prompt Medium"/>
      <p:regular r:id="rId26"/>
      <p:bold r:id="rId27"/>
      <p:italic r:id="rId28"/>
      <p:boldItalic r:id="rId29"/>
    </p:embeddedFont>
    <p:embeddedFont>
      <p:font typeface="Mukta Light"/>
      <p:regular r:id="rId30"/>
      <p:bold r:id="rId31"/>
    </p:embeddedFont>
    <p:embeddedFont>
      <p:font typeface="Roboto Mon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romptMedium-regular.fntdata"/><Relationship Id="rId25" Type="http://schemas.openxmlformats.org/officeDocument/2006/relationships/slide" Target="slides/slide21.xml"/><Relationship Id="rId28" Type="http://schemas.openxmlformats.org/officeDocument/2006/relationships/font" Target="fonts/PromptMedium-italic.fntdata"/><Relationship Id="rId27" Type="http://schemas.openxmlformats.org/officeDocument/2006/relationships/font" Target="fonts/PromptMedium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romptMedium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uktaLight-bold.fntdata"/><Relationship Id="rId30" Type="http://schemas.openxmlformats.org/officeDocument/2006/relationships/font" Target="fonts/MuktaLight-regular.fntdata"/><Relationship Id="rId11" Type="http://schemas.openxmlformats.org/officeDocument/2006/relationships/slide" Target="slides/slide7.xml"/><Relationship Id="rId33" Type="http://schemas.openxmlformats.org/officeDocument/2006/relationships/font" Target="fonts/RobotoMono-bold.fntdata"/><Relationship Id="rId10" Type="http://schemas.openxmlformats.org/officeDocument/2006/relationships/slide" Target="slides/slide6.xml"/><Relationship Id="rId32" Type="http://schemas.openxmlformats.org/officeDocument/2006/relationships/font" Target="fonts/RobotoMono-regular.fntdata"/><Relationship Id="rId13" Type="http://schemas.openxmlformats.org/officeDocument/2006/relationships/slide" Target="slides/slide9.xml"/><Relationship Id="rId35" Type="http://schemas.openxmlformats.org/officeDocument/2006/relationships/font" Target="fonts/RobotoMono-boldItalic.fntdata"/><Relationship Id="rId12" Type="http://schemas.openxmlformats.org/officeDocument/2006/relationships/slide" Target="slides/slide8.xml"/><Relationship Id="rId34" Type="http://schemas.openxmlformats.org/officeDocument/2006/relationships/font" Target="fonts/RobotoMono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2.png>
</file>

<file path=ppt/media/image20.png>
</file>

<file path=ppt/media/image21.png>
</file>

<file path=ppt/media/image22.png>
</file>

<file path=ppt/media/image23.png>
</file>

<file path=ppt/media/image28.png>
</file>

<file path=ppt/media/image29.png>
</file>

<file path=ppt/media/image30.png>
</file>

<file path=ppt/media/image31.png>
</file>

<file path=ppt/media/image32.png>
</file>

<file path=ppt/media/image34.png>
</file>

<file path=ppt/media/image35.png>
</file>

<file path=ppt/media/image39.png>
</file>

<file path=ppt/media/image4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b3c0ce635b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b3c0ce635b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3b3c0ce635b_0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b3c0ce635b_0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b3c0ce635b_0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3b3c0ce635b_0_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b3c0ce635b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b3c0ce635b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3b3c0ce635b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b3c0ce635b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b3c0ce635b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3b3c0ce635b_0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b3c0ce635b_0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b3c0ce635b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3b3c0ce635b_0_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b3c0ce635b_0_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b3c0ce635b_0_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3b3c0ce635b_0_8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b3c0ce635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b3c0ce635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3b3c0ce635b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b3c0ce635b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b3c0ce635b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3b3c0ce635b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b3c0ce635b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b3c0ce635b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b3c0ce635b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b3c0ce635b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b3c0ce635b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3b3c0ce635b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b3c0ce635b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b3c0ce635b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3b3c0ce635b_0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Relationship Id="rId4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2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6350437" y="3046333"/>
            <a:ext cx="7415927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4300"/>
              <a:buFont typeface="Prompt Medium"/>
              <a:buNone/>
            </a:pPr>
            <a:r>
              <a:rPr b="0" i="0" lang="en-US" sz="43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Logistics &amp; Delivery Time Optimization</a:t>
            </a:r>
            <a:endParaRPr b="0" i="0" sz="430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6350437" y="4788218"/>
            <a:ext cx="7415927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900"/>
              <a:buFont typeface="Mukta Light"/>
              <a:buNone/>
            </a:pPr>
            <a:r>
              <a:rPr b="0" i="0" lang="en-US" sz="1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Power BI Dashboard | Presented by Jesmaa E</a:t>
            </a:r>
            <a:endParaRPr b="0" i="0" sz="1900" u="none" cap="none" strike="noStrike"/>
          </a:p>
        </p:txBody>
      </p:sp>
      <p:sp>
        <p:nvSpPr>
          <p:cNvPr id="59" name="Google Shape;59;p13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/>
          <p:nvPr/>
        </p:nvSpPr>
        <p:spPr>
          <a:xfrm>
            <a:off x="4898975" y="1429775"/>
            <a:ext cx="9324900" cy="50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900">
                <a:solidFill>
                  <a:schemeClr val="lt1"/>
                </a:solidFill>
              </a:rPr>
              <a:t>Delivery Cost &amp; Time by Vehicle Type (Scatter Plot)</a:t>
            </a:r>
            <a:endParaRPr b="1" sz="2900">
              <a:solidFill>
                <a:schemeClr val="lt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700"/>
              <a:buChar char="●"/>
            </a:pPr>
            <a:r>
              <a:rPr b="1" lang="en-US" sz="2700">
                <a:solidFill>
                  <a:schemeClr val="lt1"/>
                </a:solidFill>
              </a:rPr>
              <a:t>Insight:</a:t>
            </a:r>
            <a:r>
              <a:rPr lang="en-US" sz="2700">
                <a:solidFill>
                  <a:schemeClr val="lt1"/>
                </a:solidFill>
              </a:rPr>
              <a:t> Vehicle choice directly affects both cost and speed.</a:t>
            </a:r>
            <a:endParaRPr sz="2700">
              <a:solidFill>
                <a:schemeClr val="lt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●"/>
            </a:pPr>
            <a:r>
              <a:rPr b="1" lang="en-US" sz="2700">
                <a:solidFill>
                  <a:schemeClr val="lt1"/>
                </a:solidFill>
              </a:rPr>
              <a:t>Findings:</a:t>
            </a:r>
            <a:r>
              <a:rPr lang="en-US" sz="2700">
                <a:solidFill>
                  <a:schemeClr val="lt1"/>
                </a:solidFill>
              </a:rPr>
              <a:t> EV bikes and scooters are cost‑efficient and fast; trucks/vans are slower and more expensive.</a:t>
            </a:r>
            <a:endParaRPr sz="2700">
              <a:solidFill>
                <a:schemeClr val="lt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●"/>
            </a:pPr>
            <a:r>
              <a:rPr b="1" lang="en-US" sz="2700">
                <a:solidFill>
                  <a:schemeClr val="lt1"/>
                </a:solidFill>
              </a:rPr>
              <a:t>Business Impact:</a:t>
            </a:r>
            <a:r>
              <a:rPr lang="en-US" sz="2700">
                <a:solidFill>
                  <a:schemeClr val="lt1"/>
                </a:solidFill>
              </a:rPr>
              <a:t> Fleet composition influences profitability.</a:t>
            </a:r>
            <a:endParaRPr sz="2700">
              <a:solidFill>
                <a:schemeClr val="lt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●"/>
            </a:pPr>
            <a:r>
              <a:rPr b="1" lang="en-US" sz="2700">
                <a:solidFill>
                  <a:schemeClr val="lt1"/>
                </a:solidFill>
              </a:rPr>
              <a:t>Action:</a:t>
            </a:r>
            <a:r>
              <a:rPr lang="en-US" sz="2700">
                <a:solidFill>
                  <a:schemeClr val="lt1"/>
                </a:solidFill>
              </a:rPr>
              <a:t> Expand EV fleet for short‑range deliveries, reserve trucks for heavy loads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2" title="Screenshot 2025-12-27 130751.png"/>
          <p:cNvPicPr preferRelativeResize="0"/>
          <p:nvPr/>
        </p:nvPicPr>
        <p:blipFill rotWithShape="1">
          <a:blip r:embed="rId3">
            <a:alphaModFix/>
          </a:blip>
          <a:srcRect b="0" l="-528" r="67281" t="55658"/>
          <a:stretch/>
        </p:blipFill>
        <p:spPr>
          <a:xfrm>
            <a:off x="113075" y="2197250"/>
            <a:ext cx="4612126" cy="342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/>
        </p:nvSpPr>
        <p:spPr>
          <a:xfrm>
            <a:off x="5249950" y="1433100"/>
            <a:ext cx="7662600" cy="53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100">
                <a:solidFill>
                  <a:schemeClr val="lt1"/>
                </a:solidFill>
              </a:rPr>
              <a:t>Delivery Time by Distance (Line Chart)</a:t>
            </a:r>
            <a:endParaRPr b="1" sz="3100">
              <a:solidFill>
                <a:schemeClr val="lt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900"/>
              <a:buChar char="●"/>
            </a:pPr>
            <a:r>
              <a:rPr b="1" lang="en-US" sz="2900">
                <a:solidFill>
                  <a:schemeClr val="lt1"/>
                </a:solidFill>
              </a:rPr>
              <a:t>Insight:</a:t>
            </a:r>
            <a:r>
              <a:rPr lang="en-US" sz="2900">
                <a:solidFill>
                  <a:schemeClr val="lt1"/>
                </a:solidFill>
              </a:rPr>
              <a:t> Strong positive correlation between distance and delivery time.</a:t>
            </a:r>
            <a:endParaRPr sz="2900">
              <a:solidFill>
                <a:schemeClr val="lt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●"/>
            </a:pPr>
            <a:r>
              <a:rPr b="1" lang="en-US" sz="2900">
                <a:solidFill>
                  <a:schemeClr val="lt1"/>
                </a:solidFill>
              </a:rPr>
              <a:t>Findings:</a:t>
            </a:r>
            <a:r>
              <a:rPr lang="en-US" sz="2900">
                <a:solidFill>
                  <a:schemeClr val="lt1"/>
                </a:solidFill>
              </a:rPr>
              <a:t> Longer routes consistently increase delays.</a:t>
            </a:r>
            <a:endParaRPr sz="2900">
              <a:solidFill>
                <a:schemeClr val="lt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●"/>
            </a:pPr>
            <a:r>
              <a:rPr b="1" lang="en-US" sz="2900">
                <a:solidFill>
                  <a:schemeClr val="lt1"/>
                </a:solidFill>
              </a:rPr>
              <a:t>Business Impact:</a:t>
            </a:r>
            <a:r>
              <a:rPr lang="en-US" sz="2900">
                <a:solidFill>
                  <a:schemeClr val="lt1"/>
                </a:solidFill>
              </a:rPr>
              <a:t> Route optimization is essential to reduce time.</a:t>
            </a:r>
            <a:endParaRPr sz="2900">
              <a:solidFill>
                <a:schemeClr val="lt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●"/>
            </a:pPr>
            <a:r>
              <a:rPr b="1" lang="en-US" sz="2900">
                <a:solidFill>
                  <a:schemeClr val="lt1"/>
                </a:solidFill>
              </a:rPr>
              <a:t>Action:</a:t>
            </a:r>
            <a:r>
              <a:rPr lang="en-US" sz="2900">
                <a:solidFill>
                  <a:schemeClr val="lt1"/>
                </a:solidFill>
              </a:rPr>
              <a:t> Implement dynamic routing algorithms and regional hubs.</a:t>
            </a:r>
            <a:endParaRPr sz="2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3" title="Screenshot 2025-12-27 130751.png"/>
          <p:cNvPicPr preferRelativeResize="0"/>
          <p:nvPr/>
        </p:nvPicPr>
        <p:blipFill rotWithShape="1">
          <a:blip r:embed="rId3">
            <a:alphaModFix/>
          </a:blip>
          <a:srcRect b="44415" l="68882" r="1092" t="18710"/>
          <a:stretch/>
        </p:blipFill>
        <p:spPr>
          <a:xfrm>
            <a:off x="484025" y="2334925"/>
            <a:ext cx="4414976" cy="301977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/>
          <p:nvPr/>
        </p:nvSpPr>
        <p:spPr>
          <a:xfrm>
            <a:off x="5545525" y="981750"/>
            <a:ext cx="8848500" cy="6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300">
                <a:solidFill>
                  <a:schemeClr val="lt1"/>
                </a:solidFill>
              </a:rPr>
              <a:t>Late Deliveries &amp; Avg Package Weight by Package Type (Bar + Line Chart)</a:t>
            </a:r>
            <a:endParaRPr b="1" sz="3300">
              <a:solidFill>
                <a:schemeClr val="lt1"/>
              </a:solidFill>
            </a:endParaRPr>
          </a:p>
          <a:p>
            <a:pPr indent="-425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100"/>
              <a:buChar char="●"/>
            </a:pPr>
            <a:r>
              <a:rPr b="1" lang="en-US" sz="3100">
                <a:solidFill>
                  <a:schemeClr val="lt1"/>
                </a:solidFill>
              </a:rPr>
              <a:t>Insight:</a:t>
            </a:r>
            <a:r>
              <a:rPr lang="en-US" sz="3100">
                <a:solidFill>
                  <a:schemeClr val="lt1"/>
                </a:solidFill>
              </a:rPr>
              <a:t> Package type and weight drive lateness.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●"/>
            </a:pPr>
            <a:r>
              <a:rPr b="1" lang="en-US" sz="3100">
                <a:solidFill>
                  <a:schemeClr val="lt1"/>
                </a:solidFill>
              </a:rPr>
              <a:t>Findings:</a:t>
            </a:r>
            <a:r>
              <a:rPr lang="en-US" sz="3100">
                <a:solidFill>
                  <a:schemeClr val="lt1"/>
                </a:solidFill>
              </a:rPr>
              <a:t> Furniture and automobiles show highest delays due to heavy weight.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●"/>
            </a:pPr>
            <a:r>
              <a:rPr b="1" lang="en-US" sz="3100">
                <a:solidFill>
                  <a:schemeClr val="lt1"/>
                </a:solidFill>
              </a:rPr>
              <a:t>Business Impact:</a:t>
            </a:r>
            <a:r>
              <a:rPr lang="en-US" sz="3100">
                <a:solidFill>
                  <a:schemeClr val="lt1"/>
                </a:solidFill>
              </a:rPr>
              <a:t> Heavy packages strain delivery timelines.</a:t>
            </a:r>
            <a:endParaRPr sz="3100">
              <a:solidFill>
                <a:schemeClr val="lt1"/>
              </a:solidFill>
            </a:endParaRPr>
          </a:p>
          <a:p>
            <a:pPr indent="-425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Char char="●"/>
            </a:pPr>
            <a:r>
              <a:rPr b="1" lang="en-US" sz="3100">
                <a:solidFill>
                  <a:schemeClr val="lt1"/>
                </a:solidFill>
              </a:rPr>
              <a:t>Action:</a:t>
            </a:r>
            <a:r>
              <a:rPr lang="en-US" sz="3100">
                <a:solidFill>
                  <a:schemeClr val="lt1"/>
                </a:solidFill>
              </a:rPr>
              <a:t> Assign specialized vehicles and prioritize load balancing.</a:t>
            </a:r>
            <a:endParaRPr sz="3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4" title="Screenshot 2025-12-27 130751.png"/>
          <p:cNvPicPr preferRelativeResize="0"/>
          <p:nvPr/>
        </p:nvPicPr>
        <p:blipFill rotWithShape="1">
          <a:blip r:embed="rId3">
            <a:alphaModFix/>
          </a:blip>
          <a:srcRect b="2825" l="32618" r="35666" t="56051"/>
          <a:stretch/>
        </p:blipFill>
        <p:spPr>
          <a:xfrm>
            <a:off x="146800" y="2429225"/>
            <a:ext cx="4936900" cy="356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4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/>
        </p:nvSpPr>
        <p:spPr>
          <a:xfrm>
            <a:off x="5674825" y="1004925"/>
            <a:ext cx="8863200" cy="60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</a:rPr>
              <a:t>Late Deliveries by Vehicle Type &amp; Delivery Mode (Bar Chart)</a:t>
            </a:r>
            <a:endParaRPr b="1" sz="3200">
              <a:solidFill>
                <a:schemeClr val="lt1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b="1" lang="en-US" sz="3000">
                <a:solidFill>
                  <a:schemeClr val="lt1"/>
                </a:solidFill>
              </a:rPr>
              <a:t>Insight:</a:t>
            </a:r>
            <a:r>
              <a:rPr lang="en-US" sz="3000">
                <a:solidFill>
                  <a:schemeClr val="lt1"/>
                </a:solidFill>
              </a:rPr>
              <a:t> Delivery mode strongly influences timeliness.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b="1" lang="en-US" sz="3000">
                <a:solidFill>
                  <a:schemeClr val="lt1"/>
                </a:solidFill>
              </a:rPr>
              <a:t>Findings:</a:t>
            </a:r>
            <a:r>
              <a:rPr lang="en-US" sz="3000">
                <a:solidFill>
                  <a:schemeClr val="lt1"/>
                </a:solidFill>
              </a:rPr>
              <a:t> Express mode consistently outperforms standard/two‑day.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b="1" lang="en-US" sz="3000">
                <a:solidFill>
                  <a:schemeClr val="lt1"/>
                </a:solidFill>
              </a:rPr>
              <a:t>Business Impact:</a:t>
            </a:r>
            <a:r>
              <a:rPr lang="en-US" sz="3000">
                <a:solidFill>
                  <a:schemeClr val="lt1"/>
                </a:solidFill>
              </a:rPr>
              <a:t> Mode selection impacts customer satisfaction.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b="1" lang="en-US" sz="3000">
                <a:solidFill>
                  <a:schemeClr val="lt1"/>
                </a:solidFill>
              </a:rPr>
              <a:t>Action:</a:t>
            </a:r>
            <a:r>
              <a:rPr lang="en-US" sz="3000">
                <a:solidFill>
                  <a:schemeClr val="lt1"/>
                </a:solidFill>
              </a:rPr>
              <a:t> Promote express for critical deliveries, optimize standard mode processes.</a:t>
            </a:r>
            <a:endParaRPr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5" title="Screenshot 2025-12-27 130751.png"/>
          <p:cNvPicPr preferRelativeResize="0"/>
          <p:nvPr/>
        </p:nvPicPr>
        <p:blipFill rotWithShape="1">
          <a:blip r:embed="rId3">
            <a:alphaModFix/>
          </a:blip>
          <a:srcRect b="1703" l="64335" r="699" t="55821"/>
          <a:stretch/>
        </p:blipFill>
        <p:spPr>
          <a:xfrm>
            <a:off x="225375" y="2433775"/>
            <a:ext cx="4969151" cy="336204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5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7" name="Google Shape;20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709743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6"/>
          <p:cNvSpPr/>
          <p:nvPr/>
        </p:nvSpPr>
        <p:spPr>
          <a:xfrm>
            <a:off x="758666" y="3305770"/>
            <a:ext cx="8003381" cy="602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3750"/>
              <a:buFont typeface="Prompt Medium"/>
              <a:buNone/>
            </a:pPr>
            <a:r>
              <a:rPr b="0" i="0" lang="en-US" sz="375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Key Delivery Performance Metrics</a:t>
            </a:r>
            <a:endParaRPr b="0" i="0" sz="3750" u="none" cap="none" strike="noStrike"/>
          </a:p>
        </p:txBody>
      </p:sp>
      <p:sp>
        <p:nvSpPr>
          <p:cNvPr id="209" name="Google Shape;209;p26"/>
          <p:cNvSpPr/>
          <p:nvPr/>
        </p:nvSpPr>
        <p:spPr>
          <a:xfrm>
            <a:off x="758666" y="4233029"/>
            <a:ext cx="13113068" cy="346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700"/>
              <a:buFont typeface="Mukta Light"/>
              <a:buNone/>
            </a:pPr>
            <a:r>
              <a:rPr b="0" i="0" lang="en-US" sz="17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Snapshot of our current operational efficiency.</a:t>
            </a:r>
            <a:endParaRPr b="0" i="0" sz="1700" u="none" cap="none" strike="noStrike"/>
          </a:p>
        </p:txBody>
      </p:sp>
      <p:sp>
        <p:nvSpPr>
          <p:cNvPr id="210" name="Google Shape;210;p26"/>
          <p:cNvSpPr/>
          <p:nvPr/>
        </p:nvSpPr>
        <p:spPr>
          <a:xfrm>
            <a:off x="758666" y="4932045"/>
            <a:ext cx="3075027" cy="715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5600"/>
              <a:buFont typeface="Prompt Medium"/>
              <a:buNone/>
            </a:pPr>
            <a:r>
              <a:rPr b="0" i="0" lang="en-US" sz="56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24.5K</a:t>
            </a:r>
            <a:endParaRPr b="0" i="0" sz="5600" u="none" cap="none" strike="noStrike"/>
          </a:p>
        </p:txBody>
      </p:sp>
      <p:sp>
        <p:nvSpPr>
          <p:cNvPr id="211" name="Google Shape;211;p26"/>
          <p:cNvSpPr/>
          <p:nvPr/>
        </p:nvSpPr>
        <p:spPr>
          <a:xfrm>
            <a:off x="1091803" y="5918240"/>
            <a:ext cx="2408634" cy="300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50"/>
              <a:buFont typeface="Prompt Medium"/>
              <a:buNone/>
            </a:pPr>
            <a:r>
              <a:rPr b="0" i="0" lang="en-US" sz="18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Total Deliveries</a:t>
            </a:r>
            <a:endParaRPr b="0" i="0" sz="1850" u="none" cap="none" strike="noStrike"/>
          </a:p>
        </p:txBody>
      </p:sp>
      <p:sp>
        <p:nvSpPr>
          <p:cNvPr id="212" name="Google Shape;212;p26"/>
          <p:cNvSpPr/>
          <p:nvPr/>
        </p:nvSpPr>
        <p:spPr>
          <a:xfrm>
            <a:off x="758666" y="6349246"/>
            <a:ext cx="3075027" cy="346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700"/>
              <a:buFont typeface="Mukta Light"/>
              <a:buNone/>
            </a:pPr>
            <a:r>
              <a:rPr b="0" i="0" lang="en-US" sz="17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Across all regions and modes.</a:t>
            </a:r>
            <a:endParaRPr b="0" i="0" sz="1700" u="none" cap="none" strike="noStrike"/>
          </a:p>
        </p:txBody>
      </p:sp>
      <p:sp>
        <p:nvSpPr>
          <p:cNvPr id="213" name="Google Shape;213;p26"/>
          <p:cNvSpPr/>
          <p:nvPr/>
        </p:nvSpPr>
        <p:spPr>
          <a:xfrm>
            <a:off x="4104561" y="4932045"/>
            <a:ext cx="3075146" cy="715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5600"/>
              <a:buFont typeface="Prompt Medium"/>
              <a:buNone/>
            </a:pPr>
            <a:r>
              <a:rPr b="0" i="0" lang="en-US" sz="56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73.3%</a:t>
            </a:r>
            <a:endParaRPr b="0" i="0" sz="5600" u="none" cap="none" strike="noStrike"/>
          </a:p>
        </p:txBody>
      </p:sp>
      <p:sp>
        <p:nvSpPr>
          <p:cNvPr id="214" name="Google Shape;214;p26"/>
          <p:cNvSpPr/>
          <p:nvPr/>
        </p:nvSpPr>
        <p:spPr>
          <a:xfrm>
            <a:off x="4437817" y="5918240"/>
            <a:ext cx="2408634" cy="300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50"/>
              <a:buFont typeface="Prompt Medium"/>
              <a:buNone/>
            </a:pPr>
            <a:r>
              <a:rPr b="0" i="0" lang="en-US" sz="18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On-Time Delivery</a:t>
            </a:r>
            <a:endParaRPr b="0" i="0" sz="1850" u="none" cap="none" strike="noStrike"/>
          </a:p>
        </p:txBody>
      </p:sp>
      <p:sp>
        <p:nvSpPr>
          <p:cNvPr id="215" name="Google Shape;215;p26"/>
          <p:cNvSpPr/>
          <p:nvPr/>
        </p:nvSpPr>
        <p:spPr>
          <a:xfrm>
            <a:off x="4104561" y="6349246"/>
            <a:ext cx="3075146" cy="346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700"/>
              <a:buFont typeface="Mukta Light"/>
              <a:buNone/>
            </a:pPr>
            <a:r>
              <a:rPr b="0" i="0" lang="en-US" sz="17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Current success rate.</a:t>
            </a:r>
            <a:endParaRPr b="0" i="0" sz="1700" u="none" cap="none" strike="noStrike"/>
          </a:p>
        </p:txBody>
      </p:sp>
      <p:sp>
        <p:nvSpPr>
          <p:cNvPr id="216" name="Google Shape;216;p26"/>
          <p:cNvSpPr/>
          <p:nvPr/>
        </p:nvSpPr>
        <p:spPr>
          <a:xfrm>
            <a:off x="7450574" y="4932045"/>
            <a:ext cx="3075146" cy="715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5600"/>
              <a:buFont typeface="Prompt Medium"/>
              <a:buNone/>
            </a:pPr>
            <a:r>
              <a:rPr b="0" i="0" lang="en-US" sz="56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26.7%</a:t>
            </a:r>
            <a:endParaRPr b="0" i="0" sz="5600" u="none" cap="none" strike="noStrike"/>
          </a:p>
        </p:txBody>
      </p:sp>
      <p:sp>
        <p:nvSpPr>
          <p:cNvPr id="217" name="Google Shape;217;p26"/>
          <p:cNvSpPr/>
          <p:nvPr/>
        </p:nvSpPr>
        <p:spPr>
          <a:xfrm>
            <a:off x="7783830" y="5918240"/>
            <a:ext cx="2408634" cy="300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50"/>
              <a:buFont typeface="Prompt Medium"/>
              <a:buNone/>
            </a:pPr>
            <a:r>
              <a:rPr b="0" i="0" lang="en-US" sz="18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Late Deliveries</a:t>
            </a:r>
            <a:endParaRPr b="0" i="0" sz="1850" u="none" cap="none" strike="noStrike"/>
          </a:p>
        </p:txBody>
      </p:sp>
      <p:sp>
        <p:nvSpPr>
          <p:cNvPr id="218" name="Google Shape;218;p26"/>
          <p:cNvSpPr/>
          <p:nvPr/>
        </p:nvSpPr>
        <p:spPr>
          <a:xfrm>
            <a:off x="7450574" y="6349246"/>
            <a:ext cx="3075146" cy="693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700"/>
              <a:buFont typeface="Mukta Light"/>
              <a:buNone/>
            </a:pPr>
            <a:r>
              <a:rPr b="0" i="0" lang="en-US" sz="17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Areas for immediate improvement.</a:t>
            </a:r>
            <a:endParaRPr b="0" i="0" sz="1700" u="none" cap="none" strike="noStrike"/>
          </a:p>
        </p:txBody>
      </p:sp>
      <p:sp>
        <p:nvSpPr>
          <p:cNvPr id="219" name="Google Shape;219;p26"/>
          <p:cNvSpPr/>
          <p:nvPr/>
        </p:nvSpPr>
        <p:spPr>
          <a:xfrm>
            <a:off x="10796588" y="4932045"/>
            <a:ext cx="3075146" cy="715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5600"/>
              <a:buFont typeface="Prompt Medium"/>
              <a:buNone/>
            </a:pPr>
            <a:r>
              <a:rPr b="0" i="0" lang="en-US" sz="56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6.25</a:t>
            </a:r>
            <a:endParaRPr b="0" i="0" sz="5600" u="none" cap="none" strike="noStrike"/>
          </a:p>
        </p:txBody>
      </p:sp>
      <p:sp>
        <p:nvSpPr>
          <p:cNvPr id="220" name="Google Shape;220;p26"/>
          <p:cNvSpPr/>
          <p:nvPr/>
        </p:nvSpPr>
        <p:spPr>
          <a:xfrm>
            <a:off x="10796588" y="5918240"/>
            <a:ext cx="3075146" cy="601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50"/>
              <a:buFont typeface="Prompt Medium"/>
              <a:buNone/>
            </a:pPr>
            <a:r>
              <a:rPr b="0" i="0" lang="en-US" sz="18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Avg. Delivery Time (hours)</a:t>
            </a:r>
            <a:endParaRPr b="0" i="0" sz="1850" u="none" cap="none" strike="noStrike"/>
          </a:p>
        </p:txBody>
      </p:sp>
      <p:sp>
        <p:nvSpPr>
          <p:cNvPr id="221" name="Google Shape;221;p26"/>
          <p:cNvSpPr/>
          <p:nvPr/>
        </p:nvSpPr>
        <p:spPr>
          <a:xfrm>
            <a:off x="10796588" y="6650236"/>
            <a:ext cx="3075146" cy="346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700"/>
              <a:buFont typeface="Mukta Light"/>
              <a:buNone/>
            </a:pPr>
            <a:r>
              <a:rPr b="0" i="0" lang="en-US" sz="17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End-to-end process.</a:t>
            </a:r>
            <a:endParaRPr b="0" i="0" sz="1700" u="none" cap="none" strike="noStrike"/>
          </a:p>
        </p:txBody>
      </p:sp>
      <p:sp>
        <p:nvSpPr>
          <p:cNvPr id="222" name="Google Shape;222;p26"/>
          <p:cNvSpPr/>
          <p:nvPr/>
        </p:nvSpPr>
        <p:spPr>
          <a:xfrm>
            <a:off x="758666" y="7286744"/>
            <a:ext cx="13113068" cy="3468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700"/>
              <a:buFont typeface="Mukta Light"/>
              <a:buNone/>
            </a:pPr>
            <a:r>
              <a:rPr b="0" i="0" lang="en-US" sz="17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Regions Covered: Central, East, North, South, West.</a:t>
            </a:r>
            <a:endParaRPr b="0" i="0" sz="1700" u="none" cap="none" strike="noStrike"/>
          </a:p>
        </p:txBody>
      </p:sp>
      <p:sp>
        <p:nvSpPr>
          <p:cNvPr id="223" name="Google Shape;223;p26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/>
          <p:nvPr/>
        </p:nvSpPr>
        <p:spPr>
          <a:xfrm>
            <a:off x="1333750" y="2889125"/>
            <a:ext cx="12247500" cy="42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400">
                <a:solidFill>
                  <a:schemeClr val="lt1"/>
                </a:solidFill>
              </a:rPr>
              <a:t>Slicer </a:t>
            </a:r>
            <a:endParaRPr b="1" sz="34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lang="en-US" sz="2800">
                <a:solidFill>
                  <a:schemeClr val="lt1"/>
                </a:solidFill>
              </a:rPr>
              <a:t> </a:t>
            </a:r>
            <a:r>
              <a:rPr b="1" lang="en-US" sz="2800">
                <a:solidFill>
                  <a:schemeClr val="lt1"/>
                </a:solidFill>
              </a:rPr>
              <a:t>Filters by Region</a:t>
            </a:r>
            <a:r>
              <a:rPr lang="en-US" sz="2800">
                <a:solidFill>
                  <a:schemeClr val="lt1"/>
                </a:solidFill>
              </a:rPr>
              <a:t> – Central, East, North, South, West</a:t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lang="en-US" sz="2800">
                <a:solidFill>
                  <a:schemeClr val="lt1"/>
                </a:solidFill>
              </a:rPr>
              <a:t> </a:t>
            </a:r>
            <a:r>
              <a:rPr b="1" lang="en-US" sz="2800">
                <a:solidFill>
                  <a:schemeClr val="lt1"/>
                </a:solidFill>
              </a:rPr>
              <a:t>Refines Metrics</a:t>
            </a:r>
            <a:r>
              <a:rPr lang="en-US" sz="2800">
                <a:solidFill>
                  <a:schemeClr val="lt1"/>
                </a:solidFill>
              </a:rPr>
              <a:t> – Updates KPIs and charts based on selected geography</a:t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lang="en-US" sz="2800">
                <a:solidFill>
                  <a:schemeClr val="lt1"/>
                </a:solidFill>
              </a:rPr>
              <a:t> </a:t>
            </a:r>
            <a:r>
              <a:rPr b="1" lang="en-US" sz="2800">
                <a:solidFill>
                  <a:schemeClr val="lt1"/>
                </a:solidFill>
              </a:rPr>
              <a:t>Highlights Variability</a:t>
            </a:r>
            <a:r>
              <a:rPr lang="en-US" sz="2800">
                <a:solidFill>
                  <a:schemeClr val="lt1"/>
                </a:solidFill>
              </a:rPr>
              <a:t> – Reveals performance gaps across regions</a:t>
            </a:r>
            <a:endParaRPr sz="2800">
              <a:solidFill>
                <a:schemeClr val="lt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</a:pPr>
            <a:r>
              <a:rPr lang="en-US" sz="2800">
                <a:solidFill>
                  <a:schemeClr val="lt1"/>
                </a:solidFill>
              </a:rPr>
              <a:t> </a:t>
            </a:r>
            <a:r>
              <a:rPr b="1" lang="en-US" sz="2800">
                <a:solidFill>
                  <a:schemeClr val="lt1"/>
                </a:solidFill>
              </a:rPr>
              <a:t>Supports Targeted Action</a:t>
            </a:r>
            <a:r>
              <a:rPr lang="en-US" sz="2800">
                <a:solidFill>
                  <a:schemeClr val="lt1"/>
                </a:solidFill>
              </a:rPr>
              <a:t> – Enables region-specific analysis and optimization</a:t>
            </a:r>
            <a:endParaRPr sz="2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27" title="Screenshot 2025-12-27 130751.png"/>
          <p:cNvPicPr preferRelativeResize="0"/>
          <p:nvPr/>
        </p:nvPicPr>
        <p:blipFill rotWithShape="1">
          <a:blip r:embed="rId3">
            <a:alphaModFix/>
          </a:blip>
          <a:srcRect b="82458" l="42107" r="827" t="1438"/>
          <a:stretch/>
        </p:blipFill>
        <p:spPr>
          <a:xfrm>
            <a:off x="1555400" y="653925"/>
            <a:ext cx="10930226" cy="171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/>
          <p:nvPr/>
        </p:nvSpPr>
        <p:spPr>
          <a:xfrm>
            <a:off x="526494" y="413623"/>
            <a:ext cx="7248644" cy="4179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600"/>
              <a:buFont typeface="Prompt Medium"/>
              <a:buNone/>
            </a:pPr>
            <a:r>
              <a:rPr b="0" i="0" lang="en-US" sz="26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Operational Drivers of Delivery Performance</a:t>
            </a:r>
            <a:endParaRPr b="0" i="0" sz="2600" u="none" cap="none" strike="noStrike"/>
          </a:p>
        </p:txBody>
      </p:sp>
      <p:sp>
        <p:nvSpPr>
          <p:cNvPr id="237" name="Google Shape;237;p28"/>
          <p:cNvSpPr/>
          <p:nvPr/>
        </p:nvSpPr>
        <p:spPr>
          <a:xfrm>
            <a:off x="526494" y="1132284"/>
            <a:ext cx="13577411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150"/>
              <a:buFont typeface="Mukta Light"/>
              <a:buNone/>
            </a:pPr>
            <a:r>
              <a:rPr b="0" i="0" lang="en-US" sz="11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Factors significantly impacting timeliness and cost.</a:t>
            </a:r>
            <a:endParaRPr b="0" i="0" sz="1150" u="none" cap="none" strike="noStrike"/>
          </a:p>
        </p:txBody>
      </p:sp>
      <p:sp>
        <p:nvSpPr>
          <p:cNvPr id="238" name="Google Shape;238;p28"/>
          <p:cNvSpPr/>
          <p:nvPr/>
        </p:nvSpPr>
        <p:spPr>
          <a:xfrm>
            <a:off x="526494" y="1936790"/>
            <a:ext cx="6605230" cy="1141452"/>
          </a:xfrm>
          <a:prstGeom prst="roundRect">
            <a:avLst>
              <a:gd fmla="val 6409" name="adj"/>
            </a:avLst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8"/>
          <p:cNvSpPr/>
          <p:nvPr/>
        </p:nvSpPr>
        <p:spPr>
          <a:xfrm>
            <a:off x="526494" y="1921550"/>
            <a:ext cx="6605230" cy="60960"/>
          </a:xfrm>
          <a:prstGeom prst="roundRect">
            <a:avLst>
              <a:gd fmla="val 103646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8"/>
          <p:cNvSpPr/>
          <p:nvPr/>
        </p:nvSpPr>
        <p:spPr>
          <a:xfrm>
            <a:off x="3603427" y="1711166"/>
            <a:ext cx="451247" cy="451247"/>
          </a:xfrm>
          <a:prstGeom prst="roundRect">
            <a:avLst>
              <a:gd fmla="val 20263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8"/>
          <p:cNvSpPr/>
          <p:nvPr/>
        </p:nvSpPr>
        <p:spPr>
          <a:xfrm>
            <a:off x="3738801" y="1823918"/>
            <a:ext cx="180499" cy="2256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mpt Medium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Prompt Medium"/>
                <a:ea typeface="Prompt Medium"/>
                <a:cs typeface="Prompt Medium"/>
                <a:sym typeface="Prompt Medium"/>
              </a:rPr>
              <a:t>1</a:t>
            </a:r>
            <a:endParaRPr b="0" i="0" sz="1400" u="none" cap="none" strike="noStrike"/>
          </a:p>
        </p:txBody>
      </p:sp>
      <p:sp>
        <p:nvSpPr>
          <p:cNvPr id="242" name="Google Shape;242;p28"/>
          <p:cNvSpPr/>
          <p:nvPr/>
        </p:nvSpPr>
        <p:spPr>
          <a:xfrm>
            <a:off x="692110" y="2312789"/>
            <a:ext cx="1671399" cy="208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US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Weather Conditions</a:t>
            </a:r>
            <a:endParaRPr b="0" i="0" sz="1300" u="none" cap="none" strike="noStrike"/>
          </a:p>
        </p:txBody>
      </p:sp>
      <p:sp>
        <p:nvSpPr>
          <p:cNvPr id="243" name="Google Shape;243;p28"/>
          <p:cNvSpPr/>
          <p:nvPr/>
        </p:nvSpPr>
        <p:spPr>
          <a:xfrm>
            <a:off x="692110" y="2672120"/>
            <a:ext cx="6273998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150"/>
              <a:buFont typeface="Mukta Light"/>
              <a:buNone/>
            </a:pPr>
            <a:r>
              <a:rPr b="0" i="0" lang="en-US" sz="11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Major contributor to delays.</a:t>
            </a:r>
            <a:endParaRPr b="0" i="0" sz="1150" u="none" cap="none" strike="noStrike"/>
          </a:p>
        </p:txBody>
      </p:sp>
      <p:sp>
        <p:nvSpPr>
          <p:cNvPr id="244" name="Google Shape;244;p28"/>
          <p:cNvSpPr/>
          <p:nvPr/>
        </p:nvSpPr>
        <p:spPr>
          <a:xfrm>
            <a:off x="526494" y="3454241"/>
            <a:ext cx="6605230" cy="1141452"/>
          </a:xfrm>
          <a:prstGeom prst="roundRect">
            <a:avLst>
              <a:gd fmla="val 6409" name="adj"/>
            </a:avLst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8"/>
          <p:cNvSpPr/>
          <p:nvPr/>
        </p:nvSpPr>
        <p:spPr>
          <a:xfrm>
            <a:off x="526494" y="3439001"/>
            <a:ext cx="6605230" cy="60960"/>
          </a:xfrm>
          <a:prstGeom prst="roundRect">
            <a:avLst>
              <a:gd fmla="val 103646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8"/>
          <p:cNvSpPr/>
          <p:nvPr/>
        </p:nvSpPr>
        <p:spPr>
          <a:xfrm>
            <a:off x="3603427" y="3228618"/>
            <a:ext cx="451247" cy="451247"/>
          </a:xfrm>
          <a:prstGeom prst="roundRect">
            <a:avLst>
              <a:gd fmla="val 20263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8"/>
          <p:cNvSpPr/>
          <p:nvPr/>
        </p:nvSpPr>
        <p:spPr>
          <a:xfrm>
            <a:off x="3738801" y="3341370"/>
            <a:ext cx="180499" cy="2256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mpt Medium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Prompt Medium"/>
                <a:ea typeface="Prompt Medium"/>
                <a:cs typeface="Prompt Medium"/>
                <a:sym typeface="Prompt Medium"/>
              </a:rPr>
              <a:t>2</a:t>
            </a:r>
            <a:endParaRPr b="0" i="0" sz="1400" u="none" cap="none" strike="noStrike"/>
          </a:p>
        </p:txBody>
      </p:sp>
      <p:sp>
        <p:nvSpPr>
          <p:cNvPr id="248" name="Google Shape;248;p28"/>
          <p:cNvSpPr/>
          <p:nvPr/>
        </p:nvSpPr>
        <p:spPr>
          <a:xfrm>
            <a:off x="692110" y="3830241"/>
            <a:ext cx="1671399" cy="208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US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Vehicle Type</a:t>
            </a:r>
            <a:endParaRPr b="0" i="0" sz="1300" u="none" cap="none" strike="noStrike"/>
          </a:p>
        </p:txBody>
      </p:sp>
      <p:sp>
        <p:nvSpPr>
          <p:cNvPr id="249" name="Google Shape;249;p28"/>
          <p:cNvSpPr/>
          <p:nvPr/>
        </p:nvSpPr>
        <p:spPr>
          <a:xfrm>
            <a:off x="692110" y="4189571"/>
            <a:ext cx="6273998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150"/>
              <a:buFont typeface="Mukta Light"/>
              <a:buNone/>
            </a:pPr>
            <a:r>
              <a:rPr b="0" i="0" lang="en-US" sz="11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Influences both cost and speed.</a:t>
            </a:r>
            <a:endParaRPr b="0" i="0" sz="1150" u="none" cap="none" strike="noStrike"/>
          </a:p>
        </p:txBody>
      </p:sp>
      <p:sp>
        <p:nvSpPr>
          <p:cNvPr id="250" name="Google Shape;250;p28"/>
          <p:cNvSpPr/>
          <p:nvPr/>
        </p:nvSpPr>
        <p:spPr>
          <a:xfrm>
            <a:off x="526494" y="4971693"/>
            <a:ext cx="6605230" cy="1141452"/>
          </a:xfrm>
          <a:prstGeom prst="roundRect">
            <a:avLst>
              <a:gd fmla="val 6409" name="adj"/>
            </a:avLst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8"/>
          <p:cNvSpPr/>
          <p:nvPr/>
        </p:nvSpPr>
        <p:spPr>
          <a:xfrm>
            <a:off x="526494" y="4956453"/>
            <a:ext cx="6605230" cy="60960"/>
          </a:xfrm>
          <a:prstGeom prst="roundRect">
            <a:avLst>
              <a:gd fmla="val 103646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8"/>
          <p:cNvSpPr/>
          <p:nvPr/>
        </p:nvSpPr>
        <p:spPr>
          <a:xfrm>
            <a:off x="3603427" y="4746069"/>
            <a:ext cx="451247" cy="451247"/>
          </a:xfrm>
          <a:prstGeom prst="roundRect">
            <a:avLst>
              <a:gd fmla="val 20263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"/>
          <p:cNvSpPr/>
          <p:nvPr/>
        </p:nvSpPr>
        <p:spPr>
          <a:xfrm>
            <a:off x="3738801" y="4858822"/>
            <a:ext cx="180499" cy="2256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mpt Medium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Prompt Medium"/>
                <a:ea typeface="Prompt Medium"/>
                <a:cs typeface="Prompt Medium"/>
                <a:sym typeface="Prompt Medium"/>
              </a:rPr>
              <a:t>3</a:t>
            </a:r>
            <a:endParaRPr b="0" i="0" sz="1400" u="none" cap="none" strike="noStrike"/>
          </a:p>
        </p:txBody>
      </p:sp>
      <p:sp>
        <p:nvSpPr>
          <p:cNvPr id="254" name="Google Shape;254;p28"/>
          <p:cNvSpPr/>
          <p:nvPr/>
        </p:nvSpPr>
        <p:spPr>
          <a:xfrm>
            <a:off x="692110" y="5347692"/>
            <a:ext cx="1671399" cy="208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US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Heavy Packages</a:t>
            </a:r>
            <a:endParaRPr b="0" i="0" sz="1300" u="none" cap="none" strike="noStrike"/>
          </a:p>
        </p:txBody>
      </p:sp>
      <p:sp>
        <p:nvSpPr>
          <p:cNvPr id="255" name="Google Shape;255;p28"/>
          <p:cNvSpPr/>
          <p:nvPr/>
        </p:nvSpPr>
        <p:spPr>
          <a:xfrm>
            <a:off x="692110" y="5707023"/>
            <a:ext cx="6273998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150"/>
              <a:buFont typeface="Mukta Light"/>
              <a:buNone/>
            </a:pPr>
            <a:r>
              <a:rPr b="0" i="0" lang="en-US" sz="11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Furniture, autos increase late rates.</a:t>
            </a:r>
            <a:endParaRPr b="0" i="0" sz="1150" u="none" cap="none" strike="noStrike"/>
          </a:p>
        </p:txBody>
      </p:sp>
      <p:sp>
        <p:nvSpPr>
          <p:cNvPr id="256" name="Google Shape;256;p28"/>
          <p:cNvSpPr/>
          <p:nvPr/>
        </p:nvSpPr>
        <p:spPr>
          <a:xfrm>
            <a:off x="526494" y="6489144"/>
            <a:ext cx="6605230" cy="1141452"/>
          </a:xfrm>
          <a:prstGeom prst="roundRect">
            <a:avLst>
              <a:gd fmla="val 6409" name="adj"/>
            </a:avLst>
          </a:prstGeom>
          <a:solidFill>
            <a:srgbClr val="0B0C23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8"/>
          <p:cNvSpPr/>
          <p:nvPr/>
        </p:nvSpPr>
        <p:spPr>
          <a:xfrm>
            <a:off x="526494" y="6473904"/>
            <a:ext cx="6605230" cy="60960"/>
          </a:xfrm>
          <a:prstGeom prst="roundRect">
            <a:avLst>
              <a:gd fmla="val 103646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8"/>
          <p:cNvSpPr/>
          <p:nvPr/>
        </p:nvSpPr>
        <p:spPr>
          <a:xfrm>
            <a:off x="3603427" y="6263521"/>
            <a:ext cx="451247" cy="451247"/>
          </a:xfrm>
          <a:prstGeom prst="roundRect">
            <a:avLst>
              <a:gd fmla="val 202638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"/>
          <p:cNvSpPr/>
          <p:nvPr/>
        </p:nvSpPr>
        <p:spPr>
          <a:xfrm>
            <a:off x="3738801" y="6376273"/>
            <a:ext cx="180499" cy="2256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Prompt Medium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Prompt Medium"/>
                <a:ea typeface="Prompt Medium"/>
                <a:cs typeface="Prompt Medium"/>
                <a:sym typeface="Prompt Medium"/>
              </a:rPr>
              <a:t>4</a:t>
            </a:r>
            <a:endParaRPr b="0" i="0" sz="1400" u="none" cap="none" strike="noStrike"/>
          </a:p>
        </p:txBody>
      </p:sp>
      <p:sp>
        <p:nvSpPr>
          <p:cNvPr id="260" name="Google Shape;260;p28"/>
          <p:cNvSpPr/>
          <p:nvPr/>
        </p:nvSpPr>
        <p:spPr>
          <a:xfrm>
            <a:off x="692110" y="6865144"/>
            <a:ext cx="1671399" cy="208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076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300"/>
              <a:buFont typeface="Prompt Medium"/>
              <a:buNone/>
            </a:pPr>
            <a:r>
              <a:rPr b="0" i="0" lang="en-US" sz="13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Delivery Mode</a:t>
            </a:r>
            <a:endParaRPr b="0" i="0" sz="1300" u="none" cap="none" strike="noStrike"/>
          </a:p>
        </p:txBody>
      </p:sp>
      <p:sp>
        <p:nvSpPr>
          <p:cNvPr id="261" name="Google Shape;261;p28"/>
          <p:cNvSpPr/>
          <p:nvPr/>
        </p:nvSpPr>
        <p:spPr>
          <a:xfrm>
            <a:off x="692110" y="7224474"/>
            <a:ext cx="6273998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150"/>
              <a:buFont typeface="Mukta Light"/>
              <a:buNone/>
            </a:pPr>
            <a:r>
              <a:rPr b="0" i="0" lang="en-US" sz="11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Express vs. Standard reliability.</a:t>
            </a:r>
            <a:endParaRPr b="0" i="0" sz="1150" u="none" cap="none" strike="noStrike"/>
          </a:p>
        </p:txBody>
      </p:sp>
      <p:pic>
        <p:nvPicPr>
          <p:cNvPr descr="preencoded.png" id="262" name="Google Shape;26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5145" y="812179"/>
            <a:ext cx="6605231" cy="660523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8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9"/>
          <p:cNvSpPr/>
          <p:nvPr/>
        </p:nvSpPr>
        <p:spPr>
          <a:xfrm>
            <a:off x="529828" y="416243"/>
            <a:ext cx="6073378" cy="4204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923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600"/>
              <a:buFont typeface="Prompt Medium"/>
              <a:buNone/>
            </a:pPr>
            <a:r>
              <a:rPr b="0" i="0" lang="en-US" sz="26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Regional Performance Benchmarking</a:t>
            </a:r>
            <a:endParaRPr b="0" i="0" sz="2600" u="none" cap="none" strike="noStrike"/>
          </a:p>
        </p:txBody>
      </p:sp>
      <p:sp>
        <p:nvSpPr>
          <p:cNvPr id="270" name="Google Shape;270;p29"/>
          <p:cNvSpPr/>
          <p:nvPr/>
        </p:nvSpPr>
        <p:spPr>
          <a:xfrm>
            <a:off x="529828" y="987984"/>
            <a:ext cx="13570800" cy="2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150"/>
              <a:buFont typeface="Mukta Light"/>
              <a:buNone/>
            </a:pPr>
            <a:r>
              <a:rPr b="0" i="0" lang="en-US" sz="11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Identifying best practices for wider implementation.</a:t>
            </a:r>
            <a:endParaRPr b="0" i="0" sz="1150" u="none" cap="none" strike="noStrike"/>
          </a:p>
        </p:txBody>
      </p:sp>
      <p:pic>
        <p:nvPicPr>
          <p:cNvPr descr="preencoded.png" id="271" name="Google Shape;27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825" y="1381375"/>
            <a:ext cx="11869072" cy="664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9"/>
          <p:cNvSpPr/>
          <p:nvPr/>
        </p:nvSpPr>
        <p:spPr>
          <a:xfrm>
            <a:off x="529828" y="9321403"/>
            <a:ext cx="13570744" cy="2420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521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150"/>
              <a:buFont typeface="Mukta Light"/>
              <a:buNone/>
            </a:pPr>
            <a:r>
              <a:rPr b="0" i="0" lang="en-US" sz="11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Significant variability in on-time rates exists. Higher performing regions present an opportunity to analyze and replicate successful strategies, while lower performing regions require targeted intervention.</a:t>
            </a:r>
            <a:endParaRPr b="0" i="0" sz="1150" u="none" cap="none" strike="noStrike"/>
          </a:p>
        </p:txBody>
      </p:sp>
      <p:sp>
        <p:nvSpPr>
          <p:cNvPr id="273" name="Google Shape;273;p29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0"/>
          <p:cNvSpPr/>
          <p:nvPr/>
        </p:nvSpPr>
        <p:spPr>
          <a:xfrm>
            <a:off x="431959" y="339447"/>
            <a:ext cx="4973479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150"/>
              <a:buFont typeface="Prompt Medium"/>
              <a:buNone/>
            </a:pPr>
            <a:r>
              <a:rPr b="0" i="0" lang="en-US" sz="215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Cost &amp; Efficiency Analysis by Vehicle</a:t>
            </a:r>
            <a:endParaRPr b="0" i="0" sz="2150" u="none" cap="none" strike="noStrike"/>
          </a:p>
        </p:txBody>
      </p:sp>
      <p:sp>
        <p:nvSpPr>
          <p:cNvPr id="280" name="Google Shape;280;p30"/>
          <p:cNvSpPr/>
          <p:nvPr/>
        </p:nvSpPr>
        <p:spPr>
          <a:xfrm>
            <a:off x="431959" y="929164"/>
            <a:ext cx="13766483" cy="197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50"/>
              <a:buFont typeface="Mukta Light"/>
              <a:buNone/>
            </a:pPr>
            <a:r>
              <a:rPr b="0" i="0" lang="en-US" sz="9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Optimizing fleet mix for maximum impact.</a:t>
            </a:r>
            <a:endParaRPr b="0" i="0" sz="950" u="none" cap="none" strike="noStrike"/>
          </a:p>
        </p:txBody>
      </p:sp>
      <p:sp>
        <p:nvSpPr>
          <p:cNvPr id="281" name="Google Shape;281;p30"/>
          <p:cNvSpPr/>
          <p:nvPr/>
        </p:nvSpPr>
        <p:spPr>
          <a:xfrm>
            <a:off x="7299946" y="1265521"/>
            <a:ext cx="22800" cy="6858600"/>
          </a:xfrm>
          <a:prstGeom prst="roundRect">
            <a:avLst>
              <a:gd fmla="val 340200" name="adj"/>
            </a:avLst>
          </a:prstGeom>
          <a:solidFill>
            <a:srgbClr val="6D4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0"/>
          <p:cNvSpPr/>
          <p:nvPr/>
        </p:nvSpPr>
        <p:spPr>
          <a:xfrm>
            <a:off x="416719" y="1265515"/>
            <a:ext cx="6883241" cy="5379363"/>
          </a:xfrm>
          <a:prstGeom prst="roundRect">
            <a:avLst>
              <a:gd fmla="val 964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0"/>
          <p:cNvSpPr/>
          <p:nvPr/>
        </p:nvSpPr>
        <p:spPr>
          <a:xfrm>
            <a:off x="5802630" y="1396484"/>
            <a:ext cx="1373981" cy="171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50"/>
              <a:buFont typeface="Prompt Medium"/>
              <a:buNone/>
            </a:pPr>
            <a:r>
              <a:rPr b="0" i="0" lang="en-US" sz="10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EV Bikes &amp; Scooters</a:t>
            </a:r>
            <a:endParaRPr b="0" i="0" sz="1050" u="none" cap="none" strike="noStrike"/>
          </a:p>
        </p:txBody>
      </p:sp>
      <p:sp>
        <p:nvSpPr>
          <p:cNvPr id="284" name="Google Shape;284;p30"/>
          <p:cNvSpPr/>
          <p:nvPr/>
        </p:nvSpPr>
        <p:spPr>
          <a:xfrm>
            <a:off x="547688" y="1641991"/>
            <a:ext cx="6628924" cy="197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50"/>
              <a:buFont typeface="Mukta Light"/>
              <a:buNone/>
            </a:pPr>
            <a:r>
              <a:rPr b="0" i="0" lang="en-US" sz="9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High cost-time efficiency for short-range and express deliveries.</a:t>
            </a:r>
            <a:endParaRPr b="0" i="0" sz="950" u="none" cap="none" strike="noStrike"/>
          </a:p>
        </p:txBody>
      </p:sp>
      <p:pic>
        <p:nvPicPr>
          <p:cNvPr descr="preencoded.png" id="285" name="Google Shape;28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688" y="1978343"/>
            <a:ext cx="6628924" cy="4535567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0"/>
          <p:cNvSpPr/>
          <p:nvPr/>
        </p:nvSpPr>
        <p:spPr>
          <a:xfrm>
            <a:off x="7453790" y="1265520"/>
            <a:ext cx="6883200" cy="5379300"/>
          </a:xfrm>
          <a:prstGeom prst="rect">
            <a:avLst/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0"/>
          <p:cNvSpPr/>
          <p:nvPr/>
        </p:nvSpPr>
        <p:spPr>
          <a:xfrm>
            <a:off x="7580914" y="1396388"/>
            <a:ext cx="13716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050"/>
              <a:buFont typeface="Prompt Medium"/>
              <a:buNone/>
            </a:pPr>
            <a:r>
              <a:rPr b="0" i="0" lang="en-US" sz="10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Trucks &amp; Vans</a:t>
            </a:r>
            <a:endParaRPr b="0" i="0" sz="1050" u="none" cap="none" strike="noStrike"/>
          </a:p>
        </p:txBody>
      </p:sp>
      <p:sp>
        <p:nvSpPr>
          <p:cNvPr id="288" name="Google Shape;288;p30"/>
          <p:cNvSpPr/>
          <p:nvPr/>
        </p:nvSpPr>
        <p:spPr>
          <a:xfrm>
            <a:off x="7580926" y="1641995"/>
            <a:ext cx="6628800" cy="1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50"/>
              <a:buFont typeface="Mukta Light"/>
              <a:buNone/>
            </a:pPr>
            <a:r>
              <a:rPr b="0" i="0" lang="en-US" sz="9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Higher cost, but essential for heavy and bulky loads.</a:t>
            </a:r>
            <a:endParaRPr b="0" i="0" sz="950" u="none" cap="none" strike="noStrike"/>
          </a:p>
        </p:txBody>
      </p:sp>
      <p:pic>
        <p:nvPicPr>
          <p:cNvPr descr="preencoded.png" id="289" name="Google Shape;289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76650" y="2043825"/>
            <a:ext cx="6437500" cy="4404601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0"/>
          <p:cNvSpPr/>
          <p:nvPr/>
        </p:nvSpPr>
        <p:spPr>
          <a:xfrm>
            <a:off x="431959" y="12409884"/>
            <a:ext cx="13766483" cy="197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950"/>
              <a:buFont typeface="Mukta Light"/>
              <a:buNone/>
            </a:pPr>
            <a:r>
              <a:rPr b="0" i="0" lang="en-US" sz="9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Strategic balancing of the fleet mix is crucial for overall optimization.</a:t>
            </a:r>
            <a:endParaRPr b="0" i="0" sz="950" u="none" cap="none" strike="noStrike"/>
          </a:p>
        </p:txBody>
      </p:sp>
      <p:sp>
        <p:nvSpPr>
          <p:cNvPr id="291" name="Google Shape;291;p30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1"/>
          <p:cNvSpPr/>
          <p:nvPr/>
        </p:nvSpPr>
        <p:spPr>
          <a:xfrm>
            <a:off x="720090" y="565785"/>
            <a:ext cx="9233178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3600"/>
              <a:buFont typeface="Prompt Medium"/>
              <a:buNone/>
            </a:pPr>
            <a:r>
              <a:rPr b="0" i="0" lang="en-US" sz="36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Strategic Goals for Logistics Optimization</a:t>
            </a:r>
            <a:endParaRPr b="0" i="0" sz="3600" u="none" cap="none" strike="noStrike"/>
          </a:p>
        </p:txBody>
      </p:sp>
      <p:sp>
        <p:nvSpPr>
          <p:cNvPr id="298" name="Google Shape;298;p31"/>
          <p:cNvSpPr/>
          <p:nvPr/>
        </p:nvSpPr>
        <p:spPr>
          <a:xfrm>
            <a:off x="720090" y="1690203"/>
            <a:ext cx="131901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600"/>
              <a:buFont typeface="Mukta Light"/>
              <a:buNone/>
            </a:pPr>
            <a:r>
              <a:rPr b="0" i="0" lang="en-US" sz="16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Driving significant improvements in delivery performance.</a:t>
            </a:r>
            <a:endParaRPr b="0" i="0" sz="1600" u="none" cap="none" strike="noStrike"/>
          </a:p>
        </p:txBody>
      </p:sp>
      <p:sp>
        <p:nvSpPr>
          <p:cNvPr id="299" name="Google Shape;299;p31"/>
          <p:cNvSpPr/>
          <p:nvPr/>
        </p:nvSpPr>
        <p:spPr>
          <a:xfrm>
            <a:off x="720090" y="2109311"/>
            <a:ext cx="822960" cy="1234440"/>
          </a:xfrm>
          <a:prstGeom prst="roundRect">
            <a:avLst>
              <a:gd fmla="val 360000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00" name="Google Shape;30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7265" y="2572226"/>
            <a:ext cx="308610" cy="30861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1"/>
          <p:cNvSpPr/>
          <p:nvPr/>
        </p:nvSpPr>
        <p:spPr>
          <a:xfrm>
            <a:off x="1748790" y="2315051"/>
            <a:ext cx="2286000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00"/>
              <a:buFont typeface="Prompt Medium"/>
              <a:buNone/>
            </a:pPr>
            <a:r>
              <a:rPr b="0" i="0" lang="en-US" sz="18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On-Time Delivery</a:t>
            </a:r>
            <a:endParaRPr b="0" i="0" sz="1800" u="none" cap="none" strike="noStrike"/>
          </a:p>
        </p:txBody>
      </p:sp>
      <p:sp>
        <p:nvSpPr>
          <p:cNvPr id="302" name="Google Shape;302;p31"/>
          <p:cNvSpPr/>
          <p:nvPr/>
        </p:nvSpPr>
        <p:spPr>
          <a:xfrm>
            <a:off x="1748790" y="2724150"/>
            <a:ext cx="12161520" cy="329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600"/>
              <a:buFont typeface="Mukta Light"/>
              <a:buNone/>
            </a:pPr>
            <a:r>
              <a:rPr b="0" i="0" lang="en-US" sz="16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Achieve 85%+ success rate.</a:t>
            </a:r>
            <a:endParaRPr b="0" i="0" sz="1600" u="none" cap="none" strike="noStrike"/>
          </a:p>
        </p:txBody>
      </p:sp>
      <p:sp>
        <p:nvSpPr>
          <p:cNvPr id="303" name="Google Shape;303;p31"/>
          <p:cNvSpPr/>
          <p:nvPr/>
        </p:nvSpPr>
        <p:spPr>
          <a:xfrm>
            <a:off x="720090" y="3549491"/>
            <a:ext cx="822960" cy="1234440"/>
          </a:xfrm>
          <a:prstGeom prst="roundRect">
            <a:avLst>
              <a:gd fmla="val 360000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04" name="Google Shape;30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7265" y="4012406"/>
            <a:ext cx="308610" cy="30861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1"/>
          <p:cNvSpPr/>
          <p:nvPr/>
        </p:nvSpPr>
        <p:spPr>
          <a:xfrm>
            <a:off x="1748790" y="3755231"/>
            <a:ext cx="2528411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00"/>
              <a:buFont typeface="Prompt Medium"/>
              <a:buNone/>
            </a:pPr>
            <a:r>
              <a:rPr b="0" i="0" lang="en-US" sz="18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Average Delivery Time</a:t>
            </a:r>
            <a:endParaRPr b="0" i="0" sz="1800" u="none" cap="none" strike="noStrike"/>
          </a:p>
        </p:txBody>
      </p:sp>
      <p:sp>
        <p:nvSpPr>
          <p:cNvPr id="306" name="Google Shape;306;p31"/>
          <p:cNvSpPr/>
          <p:nvPr/>
        </p:nvSpPr>
        <p:spPr>
          <a:xfrm>
            <a:off x="1748790" y="4164330"/>
            <a:ext cx="12161520" cy="329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600"/>
              <a:buFont typeface="Mukta Light"/>
              <a:buNone/>
            </a:pPr>
            <a:r>
              <a:rPr b="0" i="0" lang="en-US" sz="16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Reduce below 5 hours.</a:t>
            </a:r>
            <a:endParaRPr b="0" i="0" sz="1600" u="none" cap="none" strike="noStrike"/>
          </a:p>
        </p:txBody>
      </p:sp>
      <p:sp>
        <p:nvSpPr>
          <p:cNvPr id="307" name="Google Shape;307;p31"/>
          <p:cNvSpPr/>
          <p:nvPr/>
        </p:nvSpPr>
        <p:spPr>
          <a:xfrm>
            <a:off x="720090" y="4989671"/>
            <a:ext cx="822960" cy="1234440"/>
          </a:xfrm>
          <a:prstGeom prst="roundRect">
            <a:avLst>
              <a:gd fmla="val 360000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08" name="Google Shape;30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7265" y="5452586"/>
            <a:ext cx="308610" cy="30861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1"/>
          <p:cNvSpPr/>
          <p:nvPr/>
        </p:nvSpPr>
        <p:spPr>
          <a:xfrm>
            <a:off x="1748790" y="5195411"/>
            <a:ext cx="2286000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00"/>
              <a:buFont typeface="Prompt Medium"/>
              <a:buNone/>
            </a:pPr>
            <a:r>
              <a:rPr b="0" i="0" lang="en-US" sz="18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Vehicle Allocation</a:t>
            </a:r>
            <a:endParaRPr b="0" i="0" sz="1800" u="none" cap="none" strike="noStrike"/>
          </a:p>
        </p:txBody>
      </p:sp>
      <p:sp>
        <p:nvSpPr>
          <p:cNvPr id="310" name="Google Shape;310;p31"/>
          <p:cNvSpPr/>
          <p:nvPr/>
        </p:nvSpPr>
        <p:spPr>
          <a:xfrm>
            <a:off x="1748790" y="5604510"/>
            <a:ext cx="12161520" cy="329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600"/>
              <a:buFont typeface="Mukta Light"/>
              <a:buNone/>
            </a:pPr>
            <a:r>
              <a:rPr b="0" i="0" lang="en-US" sz="16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Optimize by package type and distance.</a:t>
            </a:r>
            <a:endParaRPr b="0" i="0" sz="1600" u="none" cap="none" strike="noStrike"/>
          </a:p>
        </p:txBody>
      </p:sp>
      <p:sp>
        <p:nvSpPr>
          <p:cNvPr id="311" name="Google Shape;311;p31"/>
          <p:cNvSpPr/>
          <p:nvPr/>
        </p:nvSpPr>
        <p:spPr>
          <a:xfrm>
            <a:off x="720090" y="6429851"/>
            <a:ext cx="822960" cy="1234440"/>
          </a:xfrm>
          <a:prstGeom prst="roundRect">
            <a:avLst>
              <a:gd fmla="val 360000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12" name="Google Shape;31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7265" y="6892766"/>
            <a:ext cx="308610" cy="30861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1"/>
          <p:cNvSpPr/>
          <p:nvPr/>
        </p:nvSpPr>
        <p:spPr>
          <a:xfrm>
            <a:off x="1748790" y="6635591"/>
            <a:ext cx="2286000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00"/>
              <a:buFont typeface="Prompt Medium"/>
              <a:buNone/>
            </a:pPr>
            <a:r>
              <a:rPr b="0" i="0" lang="en-US" sz="18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Predictive Analytics</a:t>
            </a:r>
            <a:endParaRPr b="0" i="0" sz="1800" u="none" cap="none" strike="noStrike"/>
          </a:p>
        </p:txBody>
      </p:sp>
      <p:sp>
        <p:nvSpPr>
          <p:cNvPr id="314" name="Google Shape;314;p31"/>
          <p:cNvSpPr/>
          <p:nvPr/>
        </p:nvSpPr>
        <p:spPr>
          <a:xfrm>
            <a:off x="1748790" y="7044690"/>
            <a:ext cx="12161520" cy="329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600"/>
              <a:buFont typeface="Mukta Light"/>
              <a:buNone/>
            </a:pPr>
            <a:r>
              <a:rPr b="0" i="0" lang="en-US" sz="16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Integrate for weather and traffic.</a:t>
            </a:r>
            <a:endParaRPr b="0" i="0" sz="1600" u="none" cap="none" strike="noStrike"/>
          </a:p>
        </p:txBody>
      </p:sp>
      <p:sp>
        <p:nvSpPr>
          <p:cNvPr id="315" name="Google Shape;315;p31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564952" y="443865"/>
            <a:ext cx="8559165" cy="4483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2800"/>
              <a:buFont typeface="Prompt Medium"/>
              <a:buNone/>
            </a:pPr>
            <a:r>
              <a:rPr b="0" i="0" lang="en-US" sz="28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Project Overview: Unifying Delivery Performance</a:t>
            </a:r>
            <a:endParaRPr b="0" i="0" sz="2800" u="none" cap="none" strike="noStrike"/>
          </a:p>
        </p:txBody>
      </p:sp>
      <p:sp>
        <p:nvSpPr>
          <p:cNvPr id="66" name="Google Shape;66;p14"/>
          <p:cNvSpPr/>
          <p:nvPr/>
        </p:nvSpPr>
        <p:spPr>
          <a:xfrm>
            <a:off x="564952" y="1215033"/>
            <a:ext cx="13500497" cy="258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50"/>
              <a:buFont typeface="Mukta Light"/>
              <a:buNone/>
            </a:pPr>
            <a:r>
              <a:rPr b="0" i="0" lang="en-US" sz="12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 centralized dashboard for critical insights.</a:t>
            </a:r>
            <a:endParaRPr b="0" i="0" sz="1250" u="none" cap="none" strike="noStrike"/>
          </a:p>
        </p:txBody>
      </p:sp>
      <p:sp>
        <p:nvSpPr>
          <p:cNvPr id="67" name="Google Shape;67;p14"/>
          <p:cNvSpPr/>
          <p:nvPr/>
        </p:nvSpPr>
        <p:spPr>
          <a:xfrm>
            <a:off x="564952" y="1836420"/>
            <a:ext cx="7942659" cy="1627227"/>
          </a:xfrm>
          <a:prstGeom prst="roundRect">
            <a:avLst>
              <a:gd fmla="val 4167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733901" y="2005370"/>
            <a:ext cx="484227" cy="484227"/>
          </a:xfrm>
          <a:prstGeom prst="roundRect">
            <a:avLst>
              <a:gd fmla="val 18881817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9" name="Google Shape;6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013" y="2138482"/>
            <a:ext cx="217884" cy="21788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/>
          <p:nvPr/>
        </p:nvSpPr>
        <p:spPr>
          <a:xfrm>
            <a:off x="733901" y="2650927"/>
            <a:ext cx="2809042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400"/>
              <a:buFont typeface="Prompt Medium"/>
              <a:buNone/>
            </a:pPr>
            <a:r>
              <a:rPr b="0" i="0" lang="en-US" sz="14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Unified Performance Monitoring</a:t>
            </a:r>
            <a:endParaRPr b="0" i="0" sz="1400" u="none" cap="none" strike="noStrike"/>
          </a:p>
        </p:txBody>
      </p:sp>
      <p:sp>
        <p:nvSpPr>
          <p:cNvPr id="71" name="Google Shape;71;p14"/>
          <p:cNvSpPr/>
          <p:nvPr/>
        </p:nvSpPr>
        <p:spPr>
          <a:xfrm>
            <a:off x="733901" y="3036451"/>
            <a:ext cx="7604760" cy="258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50"/>
              <a:buFont typeface="Mukta Light"/>
              <a:buNone/>
            </a:pPr>
            <a:r>
              <a:rPr b="0" i="0" lang="en-US" sz="12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Track key delivery metrics in one place.</a:t>
            </a:r>
            <a:endParaRPr b="0" i="0" sz="1250" u="none" cap="none" strike="noStrike"/>
          </a:p>
        </p:txBody>
      </p:sp>
      <p:sp>
        <p:nvSpPr>
          <p:cNvPr id="72" name="Google Shape;72;p14"/>
          <p:cNvSpPr/>
          <p:nvPr/>
        </p:nvSpPr>
        <p:spPr>
          <a:xfrm>
            <a:off x="564952" y="3624977"/>
            <a:ext cx="7942659" cy="1627227"/>
          </a:xfrm>
          <a:prstGeom prst="roundRect">
            <a:avLst>
              <a:gd fmla="val 4167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733901" y="3793927"/>
            <a:ext cx="484227" cy="484227"/>
          </a:xfrm>
          <a:prstGeom prst="roundRect">
            <a:avLst>
              <a:gd fmla="val 18881817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4" name="Google Shape;7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013" y="3927038"/>
            <a:ext cx="217884" cy="21788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/>
          <p:nvPr/>
        </p:nvSpPr>
        <p:spPr>
          <a:xfrm>
            <a:off x="733901" y="4439483"/>
            <a:ext cx="1793796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400"/>
              <a:buFont typeface="Prompt Medium"/>
              <a:buNone/>
            </a:pPr>
            <a:r>
              <a:rPr b="0" i="0" lang="en-US" sz="14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Combined Datasets</a:t>
            </a:r>
            <a:endParaRPr b="0" i="0" sz="1400" u="none" cap="none" strike="noStrike"/>
          </a:p>
        </p:txBody>
      </p:sp>
      <p:sp>
        <p:nvSpPr>
          <p:cNvPr id="76" name="Google Shape;76;p14"/>
          <p:cNvSpPr/>
          <p:nvPr/>
        </p:nvSpPr>
        <p:spPr>
          <a:xfrm>
            <a:off x="733901" y="4825008"/>
            <a:ext cx="7604760" cy="258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50"/>
              <a:buFont typeface="Mukta Light"/>
              <a:buNone/>
            </a:pPr>
            <a:r>
              <a:rPr b="0" i="0" lang="en-US" sz="12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Deliveries, vehicles, packages, and weather data merged.</a:t>
            </a:r>
            <a:endParaRPr b="0" i="0" sz="1250" u="none" cap="none" strike="noStrike"/>
          </a:p>
        </p:txBody>
      </p:sp>
      <p:sp>
        <p:nvSpPr>
          <p:cNvPr id="77" name="Google Shape;77;p14"/>
          <p:cNvSpPr/>
          <p:nvPr/>
        </p:nvSpPr>
        <p:spPr>
          <a:xfrm>
            <a:off x="564952" y="5433774"/>
            <a:ext cx="7942659" cy="1012150"/>
          </a:xfrm>
          <a:prstGeom prst="roundRect">
            <a:avLst>
              <a:gd fmla="val 10841" name="adj"/>
            </a:avLst>
          </a:prstGeom>
          <a:solidFill>
            <a:srgbClr val="0B0C23">
              <a:alpha val="94901"/>
            </a:srgbClr>
          </a:solidFill>
          <a:ln cap="flat" cmpd="sng" w="22850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542092" y="5433774"/>
            <a:ext cx="91440" cy="1012150"/>
          </a:xfrm>
          <a:prstGeom prst="roundRect">
            <a:avLst>
              <a:gd fmla="val 74153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817721" y="5617964"/>
            <a:ext cx="1847850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400"/>
              <a:buFont typeface="Prompt Medium"/>
              <a:buNone/>
            </a:pPr>
            <a:r>
              <a:rPr b="0" i="0" lang="en-US" sz="14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Python for Data Prep</a:t>
            </a:r>
            <a:endParaRPr b="0" i="0" sz="1400" u="none" cap="none" strike="noStrike"/>
          </a:p>
        </p:txBody>
      </p:sp>
      <p:sp>
        <p:nvSpPr>
          <p:cNvPr id="80" name="Google Shape;80;p14"/>
          <p:cNvSpPr/>
          <p:nvPr/>
        </p:nvSpPr>
        <p:spPr>
          <a:xfrm>
            <a:off x="817721" y="6003488"/>
            <a:ext cx="7505700" cy="258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50"/>
              <a:buFont typeface="Mukta Light"/>
              <a:buNone/>
            </a:pPr>
            <a:r>
              <a:rPr b="0" i="0" lang="en-US" sz="12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Cleaned and prepared data using Google Colab.</a:t>
            </a:r>
            <a:endParaRPr b="0" i="0" sz="1250" u="none" cap="none" strike="noStrike"/>
          </a:p>
        </p:txBody>
      </p:sp>
      <p:sp>
        <p:nvSpPr>
          <p:cNvPr id="81" name="Google Shape;81;p14"/>
          <p:cNvSpPr/>
          <p:nvPr/>
        </p:nvSpPr>
        <p:spPr>
          <a:xfrm>
            <a:off x="564952" y="6607254"/>
            <a:ext cx="7942659" cy="1012150"/>
          </a:xfrm>
          <a:prstGeom prst="roundRect">
            <a:avLst>
              <a:gd fmla="val 10841" name="adj"/>
            </a:avLst>
          </a:prstGeom>
          <a:solidFill>
            <a:srgbClr val="0B0C23">
              <a:alpha val="94901"/>
            </a:srgbClr>
          </a:solidFill>
          <a:ln cap="flat" cmpd="sng" w="22850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542092" y="6607254"/>
            <a:ext cx="91440" cy="1012150"/>
          </a:xfrm>
          <a:prstGeom prst="roundRect">
            <a:avLst>
              <a:gd fmla="val 74153" name="adj"/>
            </a:avLst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>
            <a:off x="817721" y="6791444"/>
            <a:ext cx="1998821" cy="224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400"/>
              <a:buFont typeface="Prompt Medium"/>
              <a:buNone/>
            </a:pPr>
            <a:r>
              <a:rPr b="0" i="0" lang="en-US" sz="14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Power BI Visualizations</a:t>
            </a:r>
            <a:endParaRPr b="0" i="0" sz="1400" u="none" cap="none" strike="noStrike"/>
          </a:p>
        </p:txBody>
      </p:sp>
      <p:sp>
        <p:nvSpPr>
          <p:cNvPr id="84" name="Google Shape;84;p14"/>
          <p:cNvSpPr/>
          <p:nvPr/>
        </p:nvSpPr>
        <p:spPr>
          <a:xfrm>
            <a:off x="817721" y="7176968"/>
            <a:ext cx="7505700" cy="258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250"/>
              <a:buFont typeface="Mukta Light"/>
              <a:buNone/>
            </a:pPr>
            <a:r>
              <a:rPr b="0" i="0" lang="en-US" sz="12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Actionable insights for informed decision-making.</a:t>
            </a:r>
            <a:endParaRPr b="0" i="0" sz="1250" u="none" cap="none" strike="noStrike"/>
          </a:p>
        </p:txBody>
      </p:sp>
      <p:pic>
        <p:nvPicPr>
          <p:cNvPr descr="preencoded.png" id="85" name="Google Shape;85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09090" y="1836420"/>
            <a:ext cx="5163860" cy="516386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4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1" name="Google Shape;32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2"/>
          <p:cNvSpPr/>
          <p:nvPr/>
        </p:nvSpPr>
        <p:spPr>
          <a:xfrm>
            <a:off x="741759" y="994291"/>
            <a:ext cx="7421761" cy="5887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3700"/>
              <a:buFont typeface="Prompt Medium"/>
              <a:buNone/>
            </a:pPr>
            <a:r>
              <a:rPr b="0" i="0" lang="en-US" sz="37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Recommendations &amp; Next Steps</a:t>
            </a:r>
            <a:endParaRPr b="0" i="0" sz="3700" u="none" cap="none" strike="noStrike"/>
          </a:p>
        </p:txBody>
      </p:sp>
      <p:sp>
        <p:nvSpPr>
          <p:cNvPr id="323" name="Google Shape;323;p32"/>
          <p:cNvSpPr/>
          <p:nvPr/>
        </p:nvSpPr>
        <p:spPr>
          <a:xfrm>
            <a:off x="741759" y="1900952"/>
            <a:ext cx="7660481" cy="339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650"/>
              <a:buFont typeface="Mukta Light"/>
              <a:buNone/>
            </a:pPr>
            <a:r>
              <a:rPr b="0" i="0" lang="en-US" sz="16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Actionable strategies for immediate implementation and future growth.</a:t>
            </a:r>
            <a:endParaRPr b="0" i="0" sz="1650" u="none" cap="none" strike="noStrike"/>
          </a:p>
        </p:txBody>
      </p:sp>
      <p:sp>
        <p:nvSpPr>
          <p:cNvPr id="324" name="Google Shape;324;p32"/>
          <p:cNvSpPr/>
          <p:nvPr/>
        </p:nvSpPr>
        <p:spPr>
          <a:xfrm>
            <a:off x="741759" y="2716768"/>
            <a:ext cx="476845" cy="476845"/>
          </a:xfrm>
          <a:prstGeom prst="roundRect">
            <a:avLst>
              <a:gd fmla="val 18669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2"/>
          <p:cNvSpPr/>
          <p:nvPr/>
        </p:nvSpPr>
        <p:spPr>
          <a:xfrm>
            <a:off x="1430536" y="2789515"/>
            <a:ext cx="2354937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50"/>
              <a:buFont typeface="Prompt Medium"/>
              <a:buNone/>
            </a:pPr>
            <a:r>
              <a:rPr b="0" i="0" lang="en-US" sz="18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Expand EV Fleet</a:t>
            </a:r>
            <a:endParaRPr b="0" i="0" sz="1850" u="none" cap="none" strike="noStrike"/>
          </a:p>
        </p:txBody>
      </p:sp>
      <p:sp>
        <p:nvSpPr>
          <p:cNvPr id="326" name="Google Shape;326;p32"/>
          <p:cNvSpPr/>
          <p:nvPr/>
        </p:nvSpPr>
        <p:spPr>
          <a:xfrm>
            <a:off x="1430536" y="3295769"/>
            <a:ext cx="2882979" cy="678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650"/>
              <a:buFont typeface="Mukta Light"/>
              <a:buNone/>
            </a:pPr>
            <a:r>
              <a:rPr b="0" i="0" lang="en-US" sz="16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For short-range, express deliveries.</a:t>
            </a:r>
            <a:endParaRPr b="0" i="0" sz="1650" u="none" cap="none" strike="noStrike"/>
          </a:p>
        </p:txBody>
      </p:sp>
      <p:sp>
        <p:nvSpPr>
          <p:cNvPr id="327" name="Google Shape;327;p32"/>
          <p:cNvSpPr/>
          <p:nvPr/>
        </p:nvSpPr>
        <p:spPr>
          <a:xfrm>
            <a:off x="741759" y="4397812"/>
            <a:ext cx="476845" cy="476845"/>
          </a:xfrm>
          <a:prstGeom prst="roundRect">
            <a:avLst>
              <a:gd fmla="val 18669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2"/>
          <p:cNvSpPr/>
          <p:nvPr/>
        </p:nvSpPr>
        <p:spPr>
          <a:xfrm>
            <a:off x="1430536" y="4470559"/>
            <a:ext cx="2354937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50"/>
              <a:buFont typeface="Prompt Medium"/>
              <a:buNone/>
            </a:pPr>
            <a:r>
              <a:rPr b="0" i="0" lang="en-US" sz="18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Specialized Vehicles</a:t>
            </a:r>
            <a:endParaRPr b="0" i="0" sz="1850" u="none" cap="none" strike="noStrike"/>
          </a:p>
        </p:txBody>
      </p:sp>
      <p:sp>
        <p:nvSpPr>
          <p:cNvPr id="329" name="Google Shape;329;p32"/>
          <p:cNvSpPr/>
          <p:nvPr/>
        </p:nvSpPr>
        <p:spPr>
          <a:xfrm>
            <a:off x="1430536" y="4976813"/>
            <a:ext cx="2882979" cy="339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650"/>
              <a:buFont typeface="Mukta Light"/>
              <a:buNone/>
            </a:pPr>
            <a:r>
              <a:rPr b="0" i="0" lang="en-US" sz="16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Assign for heavy packages.</a:t>
            </a:r>
            <a:endParaRPr b="0" i="0" sz="1650" u="none" cap="none" strike="noStrike"/>
          </a:p>
        </p:txBody>
      </p:sp>
      <p:sp>
        <p:nvSpPr>
          <p:cNvPr id="330" name="Google Shape;330;p32"/>
          <p:cNvSpPr/>
          <p:nvPr/>
        </p:nvSpPr>
        <p:spPr>
          <a:xfrm>
            <a:off x="741759" y="5739765"/>
            <a:ext cx="476845" cy="476845"/>
          </a:xfrm>
          <a:prstGeom prst="roundRect">
            <a:avLst>
              <a:gd fmla="val 18669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2"/>
          <p:cNvSpPr/>
          <p:nvPr/>
        </p:nvSpPr>
        <p:spPr>
          <a:xfrm>
            <a:off x="1430536" y="5812512"/>
            <a:ext cx="2354937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50"/>
              <a:buFont typeface="Prompt Medium"/>
              <a:buNone/>
            </a:pPr>
            <a:r>
              <a:rPr b="0" i="0" lang="en-US" sz="18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Investigate Delays</a:t>
            </a:r>
            <a:endParaRPr b="0" i="0" sz="1850" u="none" cap="none" strike="noStrike"/>
          </a:p>
        </p:txBody>
      </p:sp>
      <p:sp>
        <p:nvSpPr>
          <p:cNvPr id="332" name="Google Shape;332;p32"/>
          <p:cNvSpPr/>
          <p:nvPr/>
        </p:nvSpPr>
        <p:spPr>
          <a:xfrm>
            <a:off x="1430536" y="6318766"/>
            <a:ext cx="2882979" cy="678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650"/>
              <a:buFont typeface="Mukta Light"/>
              <a:buNone/>
            </a:pPr>
            <a:r>
              <a:rPr b="0" i="0" lang="en-US" sz="16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Address process inefficiencies in clear weather.</a:t>
            </a:r>
            <a:endParaRPr b="0" i="0" sz="1650" u="none" cap="none" strike="noStrike"/>
          </a:p>
        </p:txBody>
      </p:sp>
      <p:sp>
        <p:nvSpPr>
          <p:cNvPr id="333" name="Google Shape;333;p32"/>
          <p:cNvSpPr/>
          <p:nvPr/>
        </p:nvSpPr>
        <p:spPr>
          <a:xfrm>
            <a:off x="4838105" y="2716768"/>
            <a:ext cx="476845" cy="476845"/>
          </a:xfrm>
          <a:prstGeom prst="roundRect">
            <a:avLst>
              <a:gd fmla="val 18669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2"/>
          <p:cNvSpPr/>
          <p:nvPr/>
        </p:nvSpPr>
        <p:spPr>
          <a:xfrm>
            <a:off x="5526881" y="2789515"/>
            <a:ext cx="2354937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50"/>
              <a:buFont typeface="Prompt Medium"/>
              <a:buNone/>
            </a:pPr>
            <a:r>
              <a:rPr b="0" i="0" lang="en-US" sz="18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Automate Alerts</a:t>
            </a:r>
            <a:endParaRPr b="0" i="0" sz="1850" u="none" cap="none" strike="noStrike"/>
          </a:p>
        </p:txBody>
      </p:sp>
      <p:sp>
        <p:nvSpPr>
          <p:cNvPr id="335" name="Google Shape;335;p32"/>
          <p:cNvSpPr/>
          <p:nvPr/>
        </p:nvSpPr>
        <p:spPr>
          <a:xfrm>
            <a:off x="5526881" y="3295769"/>
            <a:ext cx="2882979" cy="339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650"/>
              <a:buFont typeface="Mukta Light"/>
              <a:buNone/>
            </a:pPr>
            <a:r>
              <a:rPr b="0" i="0" lang="en-US" sz="16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For delay-prone routes.</a:t>
            </a:r>
            <a:endParaRPr b="0" i="0" sz="1650" u="none" cap="none" strike="noStrike"/>
          </a:p>
        </p:txBody>
      </p:sp>
      <p:sp>
        <p:nvSpPr>
          <p:cNvPr id="336" name="Google Shape;336;p32"/>
          <p:cNvSpPr/>
          <p:nvPr/>
        </p:nvSpPr>
        <p:spPr>
          <a:xfrm>
            <a:off x="4838105" y="4058722"/>
            <a:ext cx="476845" cy="476845"/>
          </a:xfrm>
          <a:prstGeom prst="roundRect">
            <a:avLst>
              <a:gd fmla="val 18669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2"/>
          <p:cNvSpPr/>
          <p:nvPr/>
        </p:nvSpPr>
        <p:spPr>
          <a:xfrm>
            <a:off x="5526881" y="4131469"/>
            <a:ext cx="2354937" cy="2943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850"/>
              <a:buFont typeface="Prompt Medium"/>
              <a:buNone/>
            </a:pPr>
            <a:r>
              <a:rPr b="0" i="0" lang="en-US" sz="18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Scale Dashboard</a:t>
            </a:r>
            <a:endParaRPr b="0" i="0" sz="1850" u="none" cap="none" strike="noStrike"/>
          </a:p>
        </p:txBody>
      </p:sp>
      <p:sp>
        <p:nvSpPr>
          <p:cNvPr id="338" name="Google Shape;338;p32"/>
          <p:cNvSpPr/>
          <p:nvPr/>
        </p:nvSpPr>
        <p:spPr>
          <a:xfrm>
            <a:off x="5526881" y="4637722"/>
            <a:ext cx="2882979" cy="678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650"/>
              <a:buFont typeface="Mukta Light"/>
              <a:buNone/>
            </a:pPr>
            <a:r>
              <a:rPr b="0" i="0" lang="en-US" sz="165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Include cost KPIs and real-time monitoring.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3"/>
          <p:cNvSpPr txBox="1"/>
          <p:nvPr/>
        </p:nvSpPr>
        <p:spPr>
          <a:xfrm>
            <a:off x="5286875" y="2796800"/>
            <a:ext cx="9232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Thank You</a:t>
            </a:r>
            <a:endParaRPr sz="56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5" name="Google Shape;345;p33"/>
          <p:cNvSpPr txBox="1"/>
          <p:nvPr/>
        </p:nvSpPr>
        <p:spPr>
          <a:xfrm>
            <a:off x="10012200" y="66317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</a:t>
            </a:r>
            <a:endParaRPr/>
          </a:p>
        </p:txBody>
      </p:sp>
      <p:sp>
        <p:nvSpPr>
          <p:cNvPr id="346" name="Google Shape;346;p33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/>
          <p:nvPr/>
        </p:nvSpPr>
        <p:spPr>
          <a:xfrm>
            <a:off x="864037" y="1807488"/>
            <a:ext cx="11871008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4300"/>
              <a:buFont typeface="Prompt Medium"/>
              <a:buNone/>
            </a:pPr>
            <a:r>
              <a:rPr b="0" i="0" lang="en-US" sz="43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Business Context: The Urgency of Efficiency</a:t>
            </a:r>
            <a:endParaRPr b="0" i="0" sz="4300" u="none" cap="none" strike="noStrike"/>
          </a:p>
        </p:txBody>
      </p:sp>
      <p:sp>
        <p:nvSpPr>
          <p:cNvPr id="93" name="Google Shape;93;p15"/>
          <p:cNvSpPr/>
          <p:nvPr/>
        </p:nvSpPr>
        <p:spPr>
          <a:xfrm>
            <a:off x="1234321" y="3264694"/>
            <a:ext cx="12532043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900"/>
              <a:buFont typeface="Mukta Light"/>
              <a:buNone/>
            </a:pPr>
            <a:r>
              <a:rPr b="0" i="0" lang="en-US" sz="1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Logistics delays directly impact customer satisfaction and operational costs.</a:t>
            </a:r>
            <a:endParaRPr b="0" i="0" sz="1900" u="none" cap="none" strike="noStrike"/>
          </a:p>
        </p:txBody>
      </p:sp>
      <p:sp>
        <p:nvSpPr>
          <p:cNvPr id="94" name="Google Shape;94;p15"/>
          <p:cNvSpPr/>
          <p:nvPr/>
        </p:nvSpPr>
        <p:spPr>
          <a:xfrm>
            <a:off x="864037" y="2987040"/>
            <a:ext cx="30480" cy="950357"/>
          </a:xfrm>
          <a:prstGeom prst="rect">
            <a:avLst/>
          </a:prstGeom>
          <a:solidFill>
            <a:srgbClr val="A95B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5" name="Google Shape;9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4037" y="4215051"/>
            <a:ext cx="617220" cy="61722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/>
          <p:nvPr/>
        </p:nvSpPr>
        <p:spPr>
          <a:xfrm>
            <a:off x="864037" y="5140881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2150"/>
              <a:buFont typeface="Prompt Medium"/>
              <a:buNone/>
            </a:pPr>
            <a:r>
              <a:rPr b="0" i="0" lang="en-US" sz="21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Delay Impacts</a:t>
            </a:r>
            <a:endParaRPr b="0" i="0" sz="215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864037" y="5631894"/>
            <a:ext cx="4095036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900"/>
              <a:buFont typeface="Mukta Light"/>
              <a:buNone/>
            </a:pPr>
            <a:r>
              <a:rPr b="0" i="0" lang="en-US" sz="1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High costs and reduced customer loyalty.</a:t>
            </a:r>
            <a:endParaRPr b="0" i="0" sz="1900" u="none" cap="none" strike="noStrike"/>
          </a:p>
        </p:txBody>
      </p:sp>
      <p:pic>
        <p:nvPicPr>
          <p:cNvPr descr="preencoded.png" id="98" name="Google Shape;9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7682" y="4215051"/>
            <a:ext cx="617220" cy="61722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/>
          <p:nvPr/>
        </p:nvSpPr>
        <p:spPr>
          <a:xfrm>
            <a:off x="5267682" y="5140881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2150"/>
              <a:buFont typeface="Prompt Medium"/>
              <a:buNone/>
            </a:pPr>
            <a:r>
              <a:rPr b="0" i="0" lang="en-US" sz="21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Rising Demand</a:t>
            </a:r>
            <a:endParaRPr b="0" i="0" sz="2150" u="none" cap="none" strike="noStrike"/>
          </a:p>
        </p:txBody>
      </p:sp>
      <p:sp>
        <p:nvSpPr>
          <p:cNvPr id="100" name="Google Shape;100;p15"/>
          <p:cNvSpPr/>
          <p:nvPr/>
        </p:nvSpPr>
        <p:spPr>
          <a:xfrm>
            <a:off x="5267682" y="5631894"/>
            <a:ext cx="4095036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900"/>
              <a:buFont typeface="Mukta Light"/>
              <a:buNone/>
            </a:pPr>
            <a:r>
              <a:rPr b="0" i="0" lang="en-US" sz="1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Need for speed and reliability in delivery.</a:t>
            </a:r>
            <a:endParaRPr b="0" i="0" sz="1900" u="none" cap="none" strike="noStrike"/>
          </a:p>
        </p:txBody>
      </p:sp>
      <p:pic>
        <p:nvPicPr>
          <p:cNvPr descr="preencoded.png" id="101" name="Google Shape;10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71328" y="4215051"/>
            <a:ext cx="617220" cy="61722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/>
          <p:nvPr/>
        </p:nvSpPr>
        <p:spPr>
          <a:xfrm>
            <a:off x="9671328" y="5140881"/>
            <a:ext cx="3365183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2150"/>
              <a:buFont typeface="Prompt Medium"/>
              <a:buNone/>
            </a:pPr>
            <a:r>
              <a:rPr b="0" i="0" lang="en-US" sz="215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Data-Driven Optimization</a:t>
            </a:r>
            <a:endParaRPr b="0" i="0" sz="215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9671328" y="5631894"/>
            <a:ext cx="4095036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900"/>
              <a:buFont typeface="Mukta Light"/>
              <a:buNone/>
            </a:pPr>
            <a:r>
              <a:rPr b="0" i="0" lang="en-US" sz="19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Across regions and diverse delivery modes.</a:t>
            </a:r>
            <a:endParaRPr b="0" i="0" sz="1900" u="none" cap="none" strike="noStrike"/>
          </a:p>
        </p:txBody>
      </p:sp>
      <p:sp>
        <p:nvSpPr>
          <p:cNvPr id="104" name="Google Shape;104;p15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0" name="Google Shape;11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281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/>
          <p:nvPr/>
        </p:nvSpPr>
        <p:spPr>
          <a:xfrm>
            <a:off x="681514" y="535424"/>
            <a:ext cx="7780973" cy="10818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6BFEE"/>
              </a:buClr>
              <a:buSzPts val="3400"/>
              <a:buFont typeface="Prompt Medium"/>
              <a:buNone/>
            </a:pPr>
            <a:r>
              <a:rPr b="0" i="0" lang="en-US" sz="3400" u="none" cap="none" strike="noStrik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Data Preparation: Ensuring Robust Analytics</a:t>
            </a:r>
            <a:endParaRPr b="0" i="0" sz="3400" u="none" cap="none" strike="noStrike"/>
          </a:p>
        </p:txBody>
      </p:sp>
      <p:sp>
        <p:nvSpPr>
          <p:cNvPr id="112" name="Google Shape;112;p16"/>
          <p:cNvSpPr/>
          <p:nvPr/>
        </p:nvSpPr>
        <p:spPr>
          <a:xfrm>
            <a:off x="681514" y="1909286"/>
            <a:ext cx="7780973" cy="311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500"/>
              <a:buFont typeface="Mukta Light"/>
              <a:buNone/>
            </a:pPr>
            <a:r>
              <a:rPr b="0" i="0" lang="en-US" sz="15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Clean, standardized data is the foundation of reliable insights.</a:t>
            </a:r>
            <a:endParaRPr b="0" i="0" sz="1500" u="none" cap="none" strike="noStrike"/>
          </a:p>
        </p:txBody>
      </p:sp>
      <p:sp>
        <p:nvSpPr>
          <p:cNvPr id="113" name="Google Shape;113;p16"/>
          <p:cNvSpPr/>
          <p:nvPr/>
        </p:nvSpPr>
        <p:spPr>
          <a:xfrm>
            <a:off x="876181" y="2732008"/>
            <a:ext cx="194667" cy="876181"/>
          </a:xfrm>
          <a:prstGeom prst="roundRect">
            <a:avLst>
              <a:gd fmla="val 42015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681514" y="2604254"/>
            <a:ext cx="584121" cy="584121"/>
          </a:xfrm>
          <a:prstGeom prst="roundRect">
            <a:avLst>
              <a:gd fmla="val 78271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15" name="Google Shape;11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7484" y="2750225"/>
            <a:ext cx="292060" cy="29206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/>
          <p:nvPr/>
        </p:nvSpPr>
        <p:spPr>
          <a:xfrm>
            <a:off x="1460302" y="2634615"/>
            <a:ext cx="2163723" cy="2703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700"/>
              <a:buFont typeface="Prompt Medium"/>
              <a:buNone/>
            </a:pPr>
            <a:r>
              <a:rPr b="0" i="0" lang="en-US" sz="17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Cleanse Data</a:t>
            </a:r>
            <a:endParaRPr b="0" i="0" sz="1700" u="none" cap="none" strike="noStrike"/>
          </a:p>
        </p:txBody>
      </p:sp>
      <p:sp>
        <p:nvSpPr>
          <p:cNvPr id="117" name="Google Shape;117;p16"/>
          <p:cNvSpPr/>
          <p:nvPr/>
        </p:nvSpPr>
        <p:spPr>
          <a:xfrm>
            <a:off x="1460302" y="3021806"/>
            <a:ext cx="7002185" cy="311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500"/>
              <a:buFont typeface="Mukta Light"/>
              <a:buNone/>
            </a:pPr>
            <a:r>
              <a:rPr b="0" i="0" lang="en-US" sz="15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Removed duplicates, nulls, and outliers.</a:t>
            </a:r>
            <a:endParaRPr b="0" i="0" sz="1500" u="none" cap="none" strike="noStrike"/>
          </a:p>
        </p:txBody>
      </p:sp>
      <p:sp>
        <p:nvSpPr>
          <p:cNvPr id="118" name="Google Shape;118;p16"/>
          <p:cNvSpPr/>
          <p:nvPr/>
        </p:nvSpPr>
        <p:spPr>
          <a:xfrm>
            <a:off x="1168241" y="4095036"/>
            <a:ext cx="194667" cy="876181"/>
          </a:xfrm>
          <a:prstGeom prst="roundRect">
            <a:avLst>
              <a:gd fmla="val 42015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973574" y="3967282"/>
            <a:ext cx="584121" cy="584121"/>
          </a:xfrm>
          <a:prstGeom prst="roundRect">
            <a:avLst>
              <a:gd fmla="val 78271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20" name="Google Shape;12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9545" y="4113252"/>
            <a:ext cx="292060" cy="29206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/>
          <p:nvPr/>
        </p:nvSpPr>
        <p:spPr>
          <a:xfrm>
            <a:off x="1752362" y="3997643"/>
            <a:ext cx="2163723" cy="2703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700"/>
              <a:buFont typeface="Prompt Medium"/>
              <a:buNone/>
            </a:pPr>
            <a:r>
              <a:rPr b="0" i="0" lang="en-US" sz="17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Encode Variables</a:t>
            </a:r>
            <a:endParaRPr b="0" i="0" sz="1700" u="none" cap="none" strike="noStrike"/>
          </a:p>
        </p:txBody>
      </p:sp>
      <p:sp>
        <p:nvSpPr>
          <p:cNvPr id="122" name="Google Shape;122;p16"/>
          <p:cNvSpPr/>
          <p:nvPr/>
        </p:nvSpPr>
        <p:spPr>
          <a:xfrm>
            <a:off x="1752362" y="4384834"/>
            <a:ext cx="6710124" cy="311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500"/>
              <a:buFont typeface="Mukta Light"/>
              <a:buNone/>
            </a:pPr>
            <a:r>
              <a:rPr b="0" i="0" lang="en-US" sz="15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Categorical data for vehicle and delivery modes.</a:t>
            </a:r>
            <a:endParaRPr b="0" i="0" sz="150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1460302" y="5458063"/>
            <a:ext cx="194667" cy="876181"/>
          </a:xfrm>
          <a:prstGeom prst="roundRect">
            <a:avLst>
              <a:gd fmla="val 42015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1265634" y="5330309"/>
            <a:ext cx="584121" cy="584121"/>
          </a:xfrm>
          <a:prstGeom prst="roundRect">
            <a:avLst>
              <a:gd fmla="val 78271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25" name="Google Shape;12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11605" y="5476280"/>
            <a:ext cx="292060" cy="29206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/>
          <p:nvPr/>
        </p:nvSpPr>
        <p:spPr>
          <a:xfrm>
            <a:off x="2044422" y="5360670"/>
            <a:ext cx="2163723" cy="2703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700"/>
              <a:buFont typeface="Prompt Medium"/>
              <a:buNone/>
            </a:pPr>
            <a:r>
              <a:rPr b="0" i="0" lang="en-US" sz="17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Standardize Fields</a:t>
            </a:r>
            <a:endParaRPr b="0" i="0" sz="1700" u="none" cap="none" strike="noStrike"/>
          </a:p>
        </p:txBody>
      </p:sp>
      <p:sp>
        <p:nvSpPr>
          <p:cNvPr id="127" name="Google Shape;127;p16"/>
          <p:cNvSpPr/>
          <p:nvPr/>
        </p:nvSpPr>
        <p:spPr>
          <a:xfrm>
            <a:off x="2044422" y="5747861"/>
            <a:ext cx="6418064" cy="311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500"/>
              <a:buFont typeface="Mukta Light"/>
              <a:buNone/>
            </a:pPr>
            <a:r>
              <a:rPr b="0" i="0" lang="en-US" sz="15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Consistent time and cost metrics.</a:t>
            </a:r>
            <a:endParaRPr b="0" i="0" sz="1500" u="none" cap="none" strike="noStrike"/>
          </a:p>
        </p:txBody>
      </p:sp>
      <p:sp>
        <p:nvSpPr>
          <p:cNvPr id="128" name="Google Shape;128;p16"/>
          <p:cNvSpPr/>
          <p:nvPr/>
        </p:nvSpPr>
        <p:spPr>
          <a:xfrm>
            <a:off x="1752481" y="6821091"/>
            <a:ext cx="194667" cy="876181"/>
          </a:xfrm>
          <a:prstGeom prst="roundRect">
            <a:avLst>
              <a:gd fmla="val 42015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6"/>
          <p:cNvSpPr/>
          <p:nvPr/>
        </p:nvSpPr>
        <p:spPr>
          <a:xfrm>
            <a:off x="1557814" y="6693337"/>
            <a:ext cx="584121" cy="584121"/>
          </a:xfrm>
          <a:prstGeom prst="roundRect">
            <a:avLst>
              <a:gd fmla="val 78271" name="adj"/>
            </a:avLst>
          </a:prstGeom>
          <a:solidFill>
            <a:srgbClr val="542C49"/>
          </a:solidFill>
          <a:ln cap="flat" cmpd="sng" w="9525">
            <a:solidFill>
              <a:srgbClr val="6D45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0" name="Google Shape;13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03784" y="6839307"/>
            <a:ext cx="292060" cy="29206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/>
          <p:nvPr/>
        </p:nvSpPr>
        <p:spPr>
          <a:xfrm>
            <a:off x="2336602" y="6723697"/>
            <a:ext cx="2163723" cy="2703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700"/>
              <a:buFont typeface="Prompt Medium"/>
              <a:buNone/>
            </a:pPr>
            <a:r>
              <a:rPr b="0" i="0" lang="en-US" sz="1700" u="none" cap="none" strike="noStrik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Analysis-Ready</a:t>
            </a:r>
            <a:endParaRPr b="0" i="0" sz="1700" u="none" cap="none" strike="noStrike"/>
          </a:p>
        </p:txBody>
      </p:sp>
      <p:sp>
        <p:nvSpPr>
          <p:cNvPr id="132" name="Google Shape;132;p16"/>
          <p:cNvSpPr/>
          <p:nvPr/>
        </p:nvSpPr>
        <p:spPr>
          <a:xfrm>
            <a:off x="2336602" y="7110889"/>
            <a:ext cx="6125885" cy="3115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Clr>
                <a:srgbClr val="DAD8E9"/>
              </a:buClr>
              <a:buSzPts val="1500"/>
              <a:buFont typeface="Mukta Light"/>
              <a:buNone/>
            </a:pPr>
            <a:r>
              <a:rPr b="0" i="0" lang="en-US" sz="1500" u="none" cap="none" strike="noStrik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Dataset prepared for Power BI.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 txBox="1"/>
          <p:nvPr/>
        </p:nvSpPr>
        <p:spPr>
          <a:xfrm>
            <a:off x="2201975" y="1137100"/>
            <a:ext cx="10544100" cy="6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</a:rPr>
              <a:t>Step 1: Import &amp; Inspect</a:t>
            </a:r>
            <a:endParaRPr b="1" sz="3600">
              <a:solidFill>
                <a:schemeClr val="lt1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>
                <a:solidFill>
                  <a:schemeClr val="lt1"/>
                </a:solidFill>
              </a:rPr>
              <a:t>Imported libraries (</a:t>
            </a:r>
            <a:r>
              <a:rPr b="1" lang="en-US" sz="3000">
                <a:solidFill>
                  <a:schemeClr val="lt1"/>
                </a:solidFill>
              </a:rPr>
              <a:t>pandas, numpy</a:t>
            </a:r>
            <a:r>
              <a:rPr lang="en-US" sz="3000">
                <a:solidFill>
                  <a:schemeClr val="lt1"/>
                </a:solidFill>
              </a:rPr>
              <a:t>)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>
                <a:solidFill>
                  <a:schemeClr val="lt1"/>
                </a:solidFill>
              </a:rPr>
              <a:t>Uploaded raw dataset (</a:t>
            </a:r>
            <a:r>
              <a:rPr lang="en-US" sz="3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Delivery_Logistics.csv</a:t>
            </a:r>
            <a:r>
              <a:rPr lang="en-US" sz="3000">
                <a:solidFill>
                  <a:schemeClr val="lt1"/>
                </a:solidFill>
              </a:rPr>
              <a:t>) in Google Colab</a:t>
            </a:r>
            <a:endParaRPr sz="3000">
              <a:solidFill>
                <a:schemeClr val="lt1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lang="en-US" sz="3000">
                <a:solidFill>
                  <a:schemeClr val="lt1"/>
                </a:solidFill>
              </a:rPr>
              <a:t>Performed initial checks:</a:t>
            </a:r>
            <a:endParaRPr sz="3000">
              <a:solidFill>
                <a:schemeClr val="lt1"/>
              </a:solidFill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</a:pPr>
            <a:r>
              <a:rPr lang="en-US" sz="3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df.head()</a:t>
            </a:r>
            <a:r>
              <a:rPr lang="en-US" sz="3000">
                <a:solidFill>
                  <a:schemeClr val="lt1"/>
                </a:solidFill>
              </a:rPr>
              <a:t> → preview data</a:t>
            </a:r>
            <a:endParaRPr sz="3000">
              <a:solidFill>
                <a:schemeClr val="lt1"/>
              </a:solidFill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</a:pPr>
            <a:r>
              <a:rPr lang="en-US" sz="3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df.shape</a:t>
            </a:r>
            <a:r>
              <a:rPr lang="en-US" sz="3000">
                <a:solidFill>
                  <a:schemeClr val="lt1"/>
                </a:solidFill>
              </a:rPr>
              <a:t>, </a:t>
            </a:r>
            <a:r>
              <a:rPr lang="en-US" sz="3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df.info()</a:t>
            </a:r>
            <a:r>
              <a:rPr lang="en-US" sz="3000">
                <a:solidFill>
                  <a:schemeClr val="lt1"/>
                </a:solidFill>
              </a:rPr>
              <a:t> → structure &amp; size</a:t>
            </a:r>
            <a:endParaRPr sz="3000">
              <a:solidFill>
                <a:schemeClr val="lt1"/>
              </a:solidFill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</a:pPr>
            <a:r>
              <a:rPr lang="en-US" sz="3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df.isnull().sum()</a:t>
            </a:r>
            <a:r>
              <a:rPr lang="en-US" sz="3000">
                <a:solidFill>
                  <a:schemeClr val="lt1"/>
                </a:solidFill>
              </a:rPr>
              <a:t> → missing values</a:t>
            </a:r>
            <a:endParaRPr sz="3000">
              <a:solidFill>
                <a:schemeClr val="lt1"/>
              </a:solidFill>
            </a:endParaRPr>
          </a:p>
          <a:p>
            <a:pPr indent="-419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</a:pPr>
            <a:r>
              <a:rPr lang="en-US" sz="3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df.describe()</a:t>
            </a:r>
            <a:r>
              <a:rPr lang="en-US" sz="3000">
                <a:solidFill>
                  <a:schemeClr val="lt1"/>
                </a:solidFill>
              </a:rPr>
              <a:t> → summary statistics</a:t>
            </a:r>
            <a:endParaRPr sz="3000">
              <a:solidFill>
                <a:schemeClr val="lt1"/>
              </a:solidFill>
            </a:endParaRPr>
          </a:p>
          <a:p>
            <a:pPr indent="-571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Char char="●"/>
            </a:pPr>
            <a:r>
              <a:t/>
            </a:r>
            <a:endParaRPr b="1" sz="5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/>
        </p:nvSpPr>
        <p:spPr>
          <a:xfrm>
            <a:off x="2201975" y="1243050"/>
            <a:ext cx="10544100" cy="73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3800">
                <a:solidFill>
                  <a:schemeClr val="lt1"/>
                </a:solidFill>
              </a:rPr>
              <a:t>Step 2: Transform &amp; Clean</a:t>
            </a:r>
            <a:endParaRPr b="1" sz="3800">
              <a:solidFill>
                <a:schemeClr val="lt1"/>
              </a:solidFill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</a:pPr>
            <a:r>
              <a:rPr lang="en-US" sz="3200">
                <a:solidFill>
                  <a:schemeClr val="lt1"/>
                </a:solidFill>
              </a:rPr>
              <a:t>Converted delivery and expected time columns into datetime format</a:t>
            </a:r>
            <a:endParaRPr sz="3200">
              <a:solidFill>
                <a:schemeClr val="lt1"/>
              </a:solidFill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</a:pPr>
            <a:r>
              <a:rPr lang="en-US" sz="3200">
                <a:solidFill>
                  <a:schemeClr val="lt1"/>
                </a:solidFill>
              </a:rPr>
              <a:t>Created </a:t>
            </a:r>
            <a:r>
              <a:rPr b="1" lang="en-US" sz="3200">
                <a:solidFill>
                  <a:schemeClr val="lt1"/>
                </a:solidFill>
              </a:rPr>
              <a:t>delivery_difference</a:t>
            </a:r>
            <a:r>
              <a:rPr lang="en-US" sz="3200">
                <a:solidFill>
                  <a:schemeClr val="lt1"/>
                </a:solidFill>
              </a:rPr>
              <a:t> and </a:t>
            </a:r>
            <a:r>
              <a:rPr b="1" lang="en-US" sz="3200">
                <a:solidFill>
                  <a:schemeClr val="lt1"/>
                </a:solidFill>
              </a:rPr>
              <a:t>delay flag</a:t>
            </a:r>
            <a:r>
              <a:rPr lang="en-US" sz="3200">
                <a:solidFill>
                  <a:schemeClr val="lt1"/>
                </a:solidFill>
              </a:rPr>
              <a:t> (</a:t>
            </a:r>
            <a:r>
              <a:rPr lang="en-US" sz="3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Late</a:t>
            </a:r>
            <a:r>
              <a:rPr lang="en-US" sz="3200">
                <a:solidFill>
                  <a:schemeClr val="lt1"/>
                </a:solidFill>
              </a:rPr>
              <a:t> / </a:t>
            </a:r>
            <a:r>
              <a:rPr lang="en-US" sz="3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On‑Time</a:t>
            </a:r>
            <a:r>
              <a:rPr lang="en-US" sz="3200">
                <a:solidFill>
                  <a:schemeClr val="lt1"/>
                </a:solidFill>
              </a:rPr>
              <a:t>)</a:t>
            </a:r>
            <a:endParaRPr sz="3200">
              <a:solidFill>
                <a:schemeClr val="lt1"/>
              </a:solidFill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</a:pPr>
            <a:r>
              <a:rPr lang="en-US" sz="3200">
                <a:solidFill>
                  <a:schemeClr val="lt1"/>
                </a:solidFill>
              </a:rPr>
              <a:t>Dropped missing values (</a:t>
            </a:r>
            <a:r>
              <a:rPr lang="en-US" sz="3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dropna()</a:t>
            </a:r>
            <a:r>
              <a:rPr lang="en-US" sz="3200">
                <a:solidFill>
                  <a:schemeClr val="lt1"/>
                </a:solidFill>
              </a:rPr>
              <a:t>)</a:t>
            </a:r>
            <a:endParaRPr sz="3200">
              <a:solidFill>
                <a:schemeClr val="lt1"/>
              </a:solidFill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</a:pPr>
            <a:r>
              <a:rPr lang="en-US" sz="3200">
                <a:solidFill>
                  <a:schemeClr val="lt1"/>
                </a:solidFill>
              </a:rPr>
              <a:t>Removed duplicates (</a:t>
            </a:r>
            <a:r>
              <a:rPr lang="en-US" sz="3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drop_duplicates()</a:t>
            </a:r>
            <a:r>
              <a:rPr lang="en-US" sz="3200">
                <a:solidFill>
                  <a:schemeClr val="lt1"/>
                </a:solidFill>
              </a:rPr>
              <a:t>)</a:t>
            </a:r>
            <a:endParaRPr sz="3200">
              <a:solidFill>
                <a:schemeClr val="lt1"/>
              </a:solidFill>
            </a:endParaRPr>
          </a:p>
          <a:p>
            <a:pPr indent="-431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</a:pPr>
            <a:r>
              <a:rPr lang="en-US" sz="3200">
                <a:solidFill>
                  <a:schemeClr val="lt1"/>
                </a:solidFill>
              </a:rPr>
              <a:t>Verified integrity with duplicate count</a:t>
            </a:r>
            <a:endParaRPr sz="32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/>
        </p:nvSpPr>
        <p:spPr>
          <a:xfrm>
            <a:off x="2220400" y="1854650"/>
            <a:ext cx="10525800" cy="38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chemeClr val="lt1"/>
                </a:solidFill>
              </a:rPr>
              <a:t>Step 3: Export Clean Data</a:t>
            </a:r>
            <a:endParaRPr b="1" sz="4000">
              <a:solidFill>
                <a:schemeClr val="lt1"/>
              </a:solidFill>
            </a:endParaRPr>
          </a:p>
          <a:p>
            <a:pPr indent="-444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400"/>
              <a:buChar char="●"/>
            </a:pPr>
            <a:r>
              <a:rPr lang="en-US" sz="3400">
                <a:solidFill>
                  <a:schemeClr val="lt1"/>
                </a:solidFill>
              </a:rPr>
              <a:t>Re‑checked cleaned dataset (</a:t>
            </a:r>
            <a:r>
              <a:rPr lang="en-US" sz="3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df.head()</a:t>
            </a:r>
            <a:r>
              <a:rPr lang="en-US" sz="3400">
                <a:solidFill>
                  <a:schemeClr val="lt1"/>
                </a:solidFill>
              </a:rPr>
              <a:t>, </a:t>
            </a:r>
            <a:r>
              <a:rPr lang="en-US" sz="3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df.info()</a:t>
            </a:r>
            <a:r>
              <a:rPr lang="en-US" sz="3400">
                <a:solidFill>
                  <a:schemeClr val="lt1"/>
                </a:solidFill>
              </a:rPr>
              <a:t>)</a:t>
            </a:r>
            <a:endParaRPr sz="3400">
              <a:solidFill>
                <a:schemeClr val="lt1"/>
              </a:solidFill>
            </a:endParaRPr>
          </a:p>
          <a:p>
            <a:pPr indent="-444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Char char="●"/>
            </a:pPr>
            <a:r>
              <a:rPr lang="en-US" sz="3400">
                <a:solidFill>
                  <a:schemeClr val="lt1"/>
                </a:solidFill>
              </a:rPr>
              <a:t>Saved as </a:t>
            </a:r>
            <a:r>
              <a:rPr b="1" lang="en-US" sz="3400">
                <a:solidFill>
                  <a:schemeClr val="lt1"/>
                </a:solidFill>
              </a:rPr>
              <a:t>Clean_Delivery_Data.csv</a:t>
            </a:r>
            <a:r>
              <a:rPr lang="en-US" sz="3400">
                <a:solidFill>
                  <a:schemeClr val="lt1"/>
                </a:solidFill>
              </a:rPr>
              <a:t> (</a:t>
            </a:r>
            <a:r>
              <a:rPr lang="en-US" sz="3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to_csv()</a:t>
            </a:r>
            <a:r>
              <a:rPr lang="en-US" sz="3400">
                <a:solidFill>
                  <a:schemeClr val="lt1"/>
                </a:solidFill>
              </a:rPr>
              <a:t>)</a:t>
            </a:r>
            <a:endParaRPr sz="3400">
              <a:solidFill>
                <a:schemeClr val="lt1"/>
              </a:solidFill>
            </a:endParaRPr>
          </a:p>
          <a:p>
            <a:pPr indent="-444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Char char="●"/>
            </a:pPr>
            <a:r>
              <a:rPr lang="en-US" sz="3400">
                <a:solidFill>
                  <a:schemeClr val="lt1"/>
                </a:solidFill>
              </a:rPr>
              <a:t>Downloaded for use in </a:t>
            </a:r>
            <a:r>
              <a:rPr b="1" lang="en-US" sz="3400">
                <a:solidFill>
                  <a:schemeClr val="lt1"/>
                </a:solidFill>
              </a:rPr>
              <a:t>Power BI dashboard</a:t>
            </a:r>
            <a:endParaRPr b="1" sz="3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0" title="Screenshot 2025-12-27 13321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5425" y="405300"/>
            <a:ext cx="6538400" cy="741899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0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/>
        </p:nvSpPr>
        <p:spPr>
          <a:xfrm>
            <a:off x="6025825" y="616975"/>
            <a:ext cx="9786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Charts</a:t>
            </a:r>
            <a:endParaRPr sz="5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7" name="Google Shape;167;p21"/>
          <p:cNvSpPr txBox="1"/>
          <p:nvPr/>
        </p:nvSpPr>
        <p:spPr>
          <a:xfrm>
            <a:off x="4972850" y="2371900"/>
            <a:ext cx="9384300" cy="45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900">
                <a:solidFill>
                  <a:schemeClr val="lt1"/>
                </a:solidFill>
              </a:rPr>
              <a:t>Late Deliveries by Weather Condition (Pie Chart)</a:t>
            </a:r>
            <a:endParaRPr b="1" sz="2900">
              <a:solidFill>
                <a:schemeClr val="lt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700"/>
              <a:buChar char="●"/>
            </a:pPr>
            <a:r>
              <a:rPr b="1" lang="en-US" sz="2700">
                <a:solidFill>
                  <a:schemeClr val="lt1"/>
                </a:solidFill>
              </a:rPr>
              <a:t>Insight:</a:t>
            </a:r>
            <a:r>
              <a:rPr lang="en-US" sz="2700">
                <a:solidFill>
                  <a:schemeClr val="lt1"/>
                </a:solidFill>
              </a:rPr>
              <a:t> Weather significantly impacts delivery reliability.</a:t>
            </a:r>
            <a:endParaRPr sz="2700">
              <a:solidFill>
                <a:schemeClr val="lt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●"/>
            </a:pPr>
            <a:r>
              <a:rPr b="1" lang="en-US" sz="2700">
                <a:solidFill>
                  <a:schemeClr val="lt1"/>
                </a:solidFill>
              </a:rPr>
              <a:t>Findings:</a:t>
            </a:r>
            <a:r>
              <a:rPr lang="en-US" sz="2700">
                <a:solidFill>
                  <a:schemeClr val="lt1"/>
                </a:solidFill>
              </a:rPr>
              <a:t> Cold (25.6%) and Hot (23.4%) conditions drive the highest delays.</a:t>
            </a:r>
            <a:endParaRPr sz="2700">
              <a:solidFill>
                <a:schemeClr val="lt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●"/>
            </a:pPr>
            <a:r>
              <a:rPr b="1" lang="en-US" sz="2700">
                <a:solidFill>
                  <a:schemeClr val="lt1"/>
                </a:solidFill>
              </a:rPr>
              <a:t>Business Impact:</a:t>
            </a:r>
            <a:r>
              <a:rPr lang="en-US" sz="2700">
                <a:solidFill>
                  <a:schemeClr val="lt1"/>
                </a:solidFill>
              </a:rPr>
              <a:t> Seasonal planning and weather‑adaptive routing are critical.</a:t>
            </a:r>
            <a:endParaRPr sz="2700">
              <a:solidFill>
                <a:schemeClr val="lt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Char char="●"/>
            </a:pPr>
            <a:r>
              <a:rPr b="1" lang="en-US" sz="2700">
                <a:solidFill>
                  <a:schemeClr val="lt1"/>
                </a:solidFill>
              </a:rPr>
              <a:t>Action:</a:t>
            </a:r>
            <a:r>
              <a:rPr lang="en-US" sz="2700">
                <a:solidFill>
                  <a:schemeClr val="lt1"/>
                </a:solidFill>
              </a:rPr>
              <a:t> Integrate predictive weather data into scheduling.</a:t>
            </a:r>
            <a:endParaRPr sz="2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1" title="Screenshot 2025-12-27 130751.png"/>
          <p:cNvPicPr preferRelativeResize="0"/>
          <p:nvPr/>
        </p:nvPicPr>
        <p:blipFill rotWithShape="1">
          <a:blip r:embed="rId3">
            <a:alphaModFix/>
          </a:blip>
          <a:srcRect b="45350" l="0" r="64187" t="18008"/>
          <a:stretch/>
        </p:blipFill>
        <p:spPr>
          <a:xfrm>
            <a:off x="152400" y="2821713"/>
            <a:ext cx="4538499" cy="258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1"/>
          <p:cNvSpPr/>
          <p:nvPr/>
        </p:nvSpPr>
        <p:spPr>
          <a:xfrm>
            <a:off x="12879175" y="7729000"/>
            <a:ext cx="1662600" cy="395100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0B2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